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slide" Target="slides/slide18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3" name="Google Shape;223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Esther</a:t>
            </a:r>
            <a:endParaRPr/>
          </a:p>
        </p:txBody>
      </p:sp>
      <p:sp>
        <p:nvSpPr>
          <p:cNvPr id="224" name="Google Shape;224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2" name="Google Shape;232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0" name="Google Shape;260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1" name="Google Shape;291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0" name="Google Shape;300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Build an emergency fund equal to 3 months worth of expenses.</a:t>
            </a:r>
            <a:endParaRPr/>
          </a:p>
        </p:txBody>
      </p:sp>
      <p:sp>
        <p:nvSpPr>
          <p:cNvPr id="301" name="Google Shape;301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5" name="Google Shape;335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9" name="Google Shape;369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8" name="Google Shape;378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TFSAs and RRSPs are types of accounts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GICs and ETFs are </a:t>
            </a:r>
            <a:r>
              <a:rPr lang="en-US"/>
              <a:t>types of investments that can be held in either a TFSA, RRSP or outside.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GIC rates might be lower now.</a:t>
            </a:r>
            <a:endParaRPr/>
          </a:p>
        </p:txBody>
      </p:sp>
      <p:sp>
        <p:nvSpPr>
          <p:cNvPr id="379" name="Google Shape;379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6" name="Google Shape;416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7" name="Google Shape;417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9" name="Google Shape;449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0" name="Google Shape;450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" name="Google Shape;2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RAP - repayment assistance plan </a:t>
            </a:r>
            <a:endParaRPr/>
          </a:p>
        </p:txBody>
      </p:sp>
      <p:sp>
        <p:nvSpPr>
          <p:cNvPr id="58" name="Google Shape;58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" name="Google Shape;98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8" name="Google Shape;158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6" name="Google Shape;186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3D48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6858000" y="-1097280"/>
            <a:ext cx="4572000" cy="4572000"/>
          </a:xfrm>
          <a:prstGeom prst="ellipse">
            <a:avLst/>
          </a:prstGeom>
          <a:solidFill>
            <a:srgbClr val="1A5C6B">
              <a:alpha val="45098"/>
            </a:srgbClr>
          </a:solidFill>
          <a:ln cap="flat" cmpd="sng" w="12700">
            <a:solidFill>
              <a:srgbClr val="1A5C6B">
                <a:alpha val="45098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/>
          <p:nvPr/>
        </p:nvSpPr>
        <p:spPr>
          <a:xfrm>
            <a:off x="-1645920" y="3474720"/>
            <a:ext cx="3657600" cy="3657600"/>
          </a:xfrm>
          <a:prstGeom prst="ellipse">
            <a:avLst/>
          </a:prstGeom>
          <a:solidFill>
            <a:srgbClr val="2A8FA3">
              <a:alpha val="30196"/>
            </a:srgbClr>
          </a:solidFill>
          <a:ln cap="flat" cmpd="sng" w="12700">
            <a:solidFill>
              <a:srgbClr val="2A8FA3">
                <a:alpha val="3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7772400" y="3200400"/>
            <a:ext cx="2286000" cy="2286000"/>
          </a:xfrm>
          <a:prstGeom prst="ellipse">
            <a:avLst/>
          </a:prstGeom>
          <a:solidFill>
            <a:srgbClr val="C89B3C">
              <a:alpha val="34901"/>
            </a:srgbClr>
          </a:solidFill>
          <a:ln cap="flat" cmpd="sng" w="12700">
            <a:solidFill>
              <a:srgbClr val="C89B3C">
                <a:alpha val="34901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594360" y="822960"/>
            <a:ext cx="822960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Font typeface="Georgia"/>
              <a:buNone/>
            </a:pPr>
            <a:r>
              <a:rPr b="1" i="0" lang="en-US" sz="5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Break the Cycle</a:t>
            </a:r>
            <a:endParaRPr b="0" i="0" sz="5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594360" y="2514600"/>
            <a:ext cx="1645920" cy="54864"/>
          </a:xfrm>
          <a:prstGeom prst="rect">
            <a:avLst/>
          </a:prstGeom>
          <a:solidFill>
            <a:srgbClr val="C89B3C"/>
          </a:solidFill>
          <a:ln cap="flat" cmpd="sng" w="12700">
            <a:solidFill>
              <a:srgbClr val="C89B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594360" y="2651760"/>
            <a:ext cx="7772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5EFE6"/>
              </a:buClr>
              <a:buSzPts val="1600"/>
              <a:buFont typeface="Trebuchet MS"/>
              <a:buNone/>
            </a:pPr>
            <a:r>
              <a:rPr b="0" i="0" lang="en-US" sz="1600" u="none" cap="none" strike="noStrike">
                <a:solidFill>
                  <a:srgbClr val="F5EFE6"/>
                </a:solidFill>
                <a:latin typeface="Trebuchet MS"/>
                <a:ea typeface="Trebuchet MS"/>
                <a:cs typeface="Trebuchet MS"/>
                <a:sym typeface="Trebuchet MS"/>
              </a:rPr>
              <a:t>Taking Control of Debt, Building Your Financial Future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/>
          <p:nvPr/>
        </p:nvSpPr>
        <p:spPr>
          <a:xfrm>
            <a:off x="594360" y="4709160"/>
            <a:ext cx="7772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B3C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C89B3C"/>
                </a:solidFill>
                <a:latin typeface="Trebuchet MS"/>
                <a:ea typeface="Trebuchet MS"/>
                <a:cs typeface="Trebuchet MS"/>
                <a:sym typeface="Trebuchet MS"/>
              </a:rPr>
              <a:t>Financial Literacy Workshop  •  Rebloom  •  </a:t>
            </a:r>
            <a:r>
              <a:rPr lang="en-US" sz="1000">
                <a:solidFill>
                  <a:srgbClr val="C89B3C"/>
                </a:solidFill>
                <a:latin typeface="Trebuchet MS"/>
                <a:ea typeface="Trebuchet MS"/>
                <a:cs typeface="Trebuchet MS"/>
                <a:sym typeface="Trebuchet MS"/>
              </a:rPr>
              <a:t>March 26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3D48"/>
        </a:solidFill>
      </p:bgPr>
    </p:bg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2"/>
          <p:cNvSpPr/>
          <p:nvPr/>
        </p:nvSpPr>
        <p:spPr>
          <a:xfrm>
            <a:off x="6400800" y="-1371600"/>
            <a:ext cx="5029200" cy="5029200"/>
          </a:xfrm>
          <a:prstGeom prst="ellipse">
            <a:avLst/>
          </a:prstGeom>
          <a:solidFill>
            <a:srgbClr val="1A5C6B">
              <a:alpha val="45098"/>
            </a:srgbClr>
          </a:solidFill>
          <a:ln cap="flat" cmpd="sng" w="12700">
            <a:solidFill>
              <a:srgbClr val="1A5C6B">
                <a:alpha val="45098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2"/>
          <p:cNvSpPr/>
          <p:nvPr/>
        </p:nvSpPr>
        <p:spPr>
          <a:xfrm>
            <a:off x="640080" y="914400"/>
            <a:ext cx="457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B3C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C89B3C"/>
                </a:solidFill>
                <a:latin typeface="Trebuchet MS"/>
                <a:ea typeface="Trebuchet MS"/>
                <a:cs typeface="Trebuchet MS"/>
                <a:sym typeface="Trebuchet MS"/>
              </a:rPr>
              <a:t>PART 3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2"/>
          <p:cNvSpPr/>
          <p:nvPr/>
        </p:nvSpPr>
        <p:spPr>
          <a:xfrm>
            <a:off x="640080" y="1325880"/>
            <a:ext cx="8229600" cy="210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Georgia"/>
              <a:buNone/>
            </a:pPr>
            <a:r>
              <a:rPr b="1" i="0" lang="en-US" sz="4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Managing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Georgia"/>
              <a:buNone/>
            </a:pPr>
            <a:r>
              <a:rPr b="1" i="0" lang="en-US" sz="4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OSAP Student Loans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2"/>
          <p:cNvSpPr/>
          <p:nvPr/>
        </p:nvSpPr>
        <p:spPr>
          <a:xfrm>
            <a:off x="640080" y="3566160"/>
            <a:ext cx="7315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5EFE6"/>
              </a:buClr>
              <a:buSzPts val="1350"/>
              <a:buFont typeface="Trebuchet MS"/>
              <a:buNone/>
            </a:pPr>
            <a:r>
              <a:rPr b="0" i="1" lang="en-US" sz="1350" u="none" cap="none" strike="noStrike">
                <a:solidFill>
                  <a:srgbClr val="F5EFE6"/>
                </a:solidFill>
                <a:latin typeface="Trebuchet MS"/>
                <a:ea typeface="Trebuchet MS"/>
                <a:cs typeface="Trebuchet MS"/>
                <a:sym typeface="Trebuchet MS"/>
              </a:rPr>
              <a:t>Student debt is not a life sentence. There are more options than most people know.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3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3D48"/>
          </a:solidFill>
          <a:ln cap="flat" cmpd="sng" w="12700">
            <a:solidFill>
              <a:srgbClr val="0D3D4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3"/>
          <p:cNvSpPr/>
          <p:nvPr/>
        </p:nvSpPr>
        <p:spPr>
          <a:xfrm>
            <a:off x="457200" y="182880"/>
            <a:ext cx="822960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Know Your OSAP — Start Here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3"/>
          <p:cNvSpPr/>
          <p:nvPr/>
        </p:nvSpPr>
        <p:spPr>
          <a:xfrm>
            <a:off x="457200" y="109728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2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Your OSAP repayment journey: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13"/>
          <p:cNvSpPr/>
          <p:nvPr/>
        </p:nvSpPr>
        <p:spPr>
          <a:xfrm>
            <a:off x="274320" y="1508760"/>
            <a:ext cx="1965960" cy="640080"/>
          </a:xfrm>
          <a:prstGeom prst="rect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239" name="Google Shape;239;p13"/>
          <p:cNvSpPr/>
          <p:nvPr/>
        </p:nvSpPr>
        <p:spPr>
          <a:xfrm>
            <a:off x="274320" y="1508760"/>
            <a:ext cx="1965900" cy="64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In School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13"/>
          <p:cNvSpPr/>
          <p:nvPr/>
        </p:nvSpPr>
        <p:spPr>
          <a:xfrm>
            <a:off x="1170432" y="2148840"/>
            <a:ext cx="173736" cy="274320"/>
          </a:xfrm>
          <a:prstGeom prst="rect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241" name="Google Shape;241;p13"/>
          <p:cNvSpPr/>
          <p:nvPr/>
        </p:nvSpPr>
        <p:spPr>
          <a:xfrm>
            <a:off x="274320" y="2423160"/>
            <a:ext cx="1965960" cy="2331720"/>
          </a:xfrm>
          <a:prstGeom prst="rect">
            <a:avLst/>
          </a:prstGeom>
          <a:solidFill>
            <a:srgbClr val="EEF6F8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242" name="Google Shape;242;p13"/>
          <p:cNvSpPr/>
          <p:nvPr/>
        </p:nvSpPr>
        <p:spPr>
          <a:xfrm>
            <a:off x="365760" y="2514600"/>
            <a:ext cx="1783080" cy="2148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950"/>
              <a:buFont typeface="Trebuchet MS"/>
              <a:buNone/>
            </a:pPr>
            <a:r>
              <a:rPr b="0" i="0" lang="en-US" sz="11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No payments required. Interest may accumulate on the federal portion. Stay enrolled to maintain your grace period.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13"/>
          <p:cNvSpPr/>
          <p:nvPr/>
        </p:nvSpPr>
        <p:spPr>
          <a:xfrm>
            <a:off x="2432304" y="1508760"/>
            <a:ext cx="1965960" cy="640080"/>
          </a:xfrm>
          <a:prstGeom prst="rect">
            <a:avLst/>
          </a:prstGeom>
          <a:solidFill>
            <a:srgbClr val="2A8FA3"/>
          </a:solidFill>
          <a:ln cap="flat" cmpd="sng" w="12700">
            <a:solidFill>
              <a:srgbClr val="2A8FA3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244" name="Google Shape;244;p13"/>
          <p:cNvSpPr/>
          <p:nvPr/>
        </p:nvSpPr>
        <p:spPr>
          <a:xfrm>
            <a:off x="2432304" y="1508760"/>
            <a:ext cx="196596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Grace Period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(6 months)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13"/>
          <p:cNvSpPr/>
          <p:nvPr/>
        </p:nvSpPr>
        <p:spPr>
          <a:xfrm>
            <a:off x="3328416" y="2148840"/>
            <a:ext cx="173736" cy="274320"/>
          </a:xfrm>
          <a:prstGeom prst="rect">
            <a:avLst/>
          </a:prstGeom>
          <a:solidFill>
            <a:srgbClr val="2A8FA3"/>
          </a:solidFill>
          <a:ln cap="flat" cmpd="sng" w="12700">
            <a:solidFill>
              <a:srgbClr val="2A8FA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246" name="Google Shape;246;p13"/>
          <p:cNvSpPr/>
          <p:nvPr/>
        </p:nvSpPr>
        <p:spPr>
          <a:xfrm>
            <a:off x="2432304" y="2423160"/>
            <a:ext cx="1965960" cy="2331720"/>
          </a:xfrm>
          <a:prstGeom prst="rect">
            <a:avLst/>
          </a:prstGeom>
          <a:solidFill>
            <a:srgbClr val="EEF6F8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247" name="Google Shape;247;p13"/>
          <p:cNvSpPr/>
          <p:nvPr/>
        </p:nvSpPr>
        <p:spPr>
          <a:xfrm>
            <a:off x="2523744" y="2514600"/>
            <a:ext cx="1783080" cy="2148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950"/>
              <a:buFont typeface="Trebuchet MS"/>
              <a:buNone/>
            </a:pPr>
            <a:r>
              <a:rPr b="0" i="0" lang="en-US" sz="11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6 months after graduation — no payments required yet. Use this time to budget, set up repayment, and explore RAP if needed.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3"/>
          <p:cNvSpPr/>
          <p:nvPr/>
        </p:nvSpPr>
        <p:spPr>
          <a:xfrm>
            <a:off x="4590288" y="1508760"/>
            <a:ext cx="1965960" cy="640080"/>
          </a:xfrm>
          <a:prstGeom prst="rect">
            <a:avLst/>
          </a:prstGeom>
          <a:solidFill>
            <a:srgbClr val="C89B3C"/>
          </a:solidFill>
          <a:ln cap="flat" cmpd="sng" w="12700">
            <a:solidFill>
              <a:srgbClr val="C89B3C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249" name="Google Shape;249;p13"/>
          <p:cNvSpPr/>
          <p:nvPr/>
        </p:nvSpPr>
        <p:spPr>
          <a:xfrm>
            <a:off x="4590288" y="1508760"/>
            <a:ext cx="196596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Repayment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Begins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13"/>
          <p:cNvSpPr/>
          <p:nvPr/>
        </p:nvSpPr>
        <p:spPr>
          <a:xfrm>
            <a:off x="5486400" y="2148840"/>
            <a:ext cx="173736" cy="274320"/>
          </a:xfrm>
          <a:prstGeom prst="rect">
            <a:avLst/>
          </a:prstGeom>
          <a:solidFill>
            <a:srgbClr val="C89B3C"/>
          </a:solidFill>
          <a:ln cap="flat" cmpd="sng" w="12700">
            <a:solidFill>
              <a:srgbClr val="C89B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251" name="Google Shape;251;p13"/>
          <p:cNvSpPr/>
          <p:nvPr/>
        </p:nvSpPr>
        <p:spPr>
          <a:xfrm>
            <a:off x="4590288" y="2423160"/>
            <a:ext cx="1965960" cy="2331720"/>
          </a:xfrm>
          <a:prstGeom prst="rect">
            <a:avLst/>
          </a:prstGeom>
          <a:solidFill>
            <a:srgbClr val="EEF6F8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252" name="Google Shape;252;p13"/>
          <p:cNvSpPr/>
          <p:nvPr/>
        </p:nvSpPr>
        <p:spPr>
          <a:xfrm>
            <a:off x="4681728" y="2514600"/>
            <a:ext cx="1783080" cy="2148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950"/>
              <a:buFont typeface="Trebuchet MS"/>
              <a:buNone/>
            </a:pPr>
            <a:r>
              <a:rPr b="0" i="0" lang="en-US" sz="11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Standard: 10-year repayment period. Monthly payments based on your loan amount. You can always pay MORE without penalty.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13"/>
          <p:cNvSpPr/>
          <p:nvPr/>
        </p:nvSpPr>
        <p:spPr>
          <a:xfrm>
            <a:off x="6748272" y="1508760"/>
            <a:ext cx="1965960" cy="640080"/>
          </a:xfrm>
          <a:prstGeom prst="rect">
            <a:avLst/>
          </a:prstGeom>
          <a:solidFill>
            <a:srgbClr val="2E7D5E"/>
          </a:solidFill>
          <a:ln cap="flat" cmpd="sng" w="12700">
            <a:solidFill>
              <a:srgbClr val="2E7D5E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254" name="Google Shape;254;p13"/>
          <p:cNvSpPr/>
          <p:nvPr/>
        </p:nvSpPr>
        <p:spPr>
          <a:xfrm>
            <a:off x="6748272" y="1508760"/>
            <a:ext cx="196596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Paid Off ✓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3"/>
          <p:cNvSpPr/>
          <p:nvPr/>
        </p:nvSpPr>
        <p:spPr>
          <a:xfrm>
            <a:off x="7644384" y="2148840"/>
            <a:ext cx="173736" cy="274320"/>
          </a:xfrm>
          <a:prstGeom prst="rect">
            <a:avLst/>
          </a:prstGeom>
          <a:solidFill>
            <a:srgbClr val="2E7D5E"/>
          </a:solidFill>
          <a:ln cap="flat" cmpd="sng" w="12700">
            <a:solidFill>
              <a:srgbClr val="2E7D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256" name="Google Shape;256;p13"/>
          <p:cNvSpPr/>
          <p:nvPr/>
        </p:nvSpPr>
        <p:spPr>
          <a:xfrm>
            <a:off x="6748272" y="2423160"/>
            <a:ext cx="1965960" cy="2331720"/>
          </a:xfrm>
          <a:prstGeom prst="rect">
            <a:avLst/>
          </a:prstGeom>
          <a:solidFill>
            <a:srgbClr val="EEF6F8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257" name="Google Shape;257;p13"/>
          <p:cNvSpPr/>
          <p:nvPr/>
        </p:nvSpPr>
        <p:spPr>
          <a:xfrm>
            <a:off x="6839712" y="2514600"/>
            <a:ext cx="1783080" cy="2148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950"/>
              <a:buFont typeface="Trebuchet MS"/>
              <a:buNone/>
            </a:pPr>
            <a:r>
              <a:rPr b="0" i="0" lang="en-US" sz="11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Total freedom. The habits you build paying off OSAP are the same ones that build wealth. Keep that payment amount </a:t>
            </a:r>
            <a:r>
              <a:rPr lang="en-US" sz="1150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and</a:t>
            </a:r>
            <a:r>
              <a:rPr b="0" i="0" lang="en-US" sz="11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 invest it instead.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EF6F8"/>
        </a:solidFill>
      </p:bgPr>
    </p:bg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4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3D48"/>
          </a:solidFill>
          <a:ln cap="flat" cmpd="sng" w="12700">
            <a:solidFill>
              <a:srgbClr val="0D3D4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4"/>
          <p:cNvSpPr/>
          <p:nvPr/>
        </p:nvSpPr>
        <p:spPr>
          <a:xfrm>
            <a:off x="457200" y="182880"/>
            <a:ext cx="822960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Georgia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OSAP Repayment Options You Need to Know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14"/>
          <p:cNvSpPr/>
          <p:nvPr/>
        </p:nvSpPr>
        <p:spPr>
          <a:xfrm>
            <a:off x="274320" y="1115568"/>
            <a:ext cx="4160520" cy="16916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266" name="Google Shape;266;p14"/>
          <p:cNvSpPr/>
          <p:nvPr/>
        </p:nvSpPr>
        <p:spPr>
          <a:xfrm>
            <a:off x="274320" y="1115568"/>
            <a:ext cx="4160520" cy="320040"/>
          </a:xfrm>
          <a:prstGeom prst="rect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4"/>
          <p:cNvSpPr/>
          <p:nvPr/>
        </p:nvSpPr>
        <p:spPr>
          <a:xfrm>
            <a:off x="365760" y="1152144"/>
            <a:ext cx="29260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Repayment Assistance Plan (RAP)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14"/>
          <p:cNvSpPr/>
          <p:nvPr/>
        </p:nvSpPr>
        <p:spPr>
          <a:xfrm>
            <a:off x="3291840" y="1161288"/>
            <a:ext cx="1051560" cy="228600"/>
          </a:xfrm>
          <a:prstGeom prst="rect">
            <a:avLst/>
          </a:prstGeom>
          <a:solidFill>
            <a:srgbClr val="FFFFFF">
              <a:alpha val="70196"/>
            </a:srgbClr>
          </a:solidFill>
          <a:ln cap="flat" cmpd="sng" w="12700">
            <a:solidFill>
              <a:srgbClr val="FFFFFF">
                <a:alpha val="7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14"/>
          <p:cNvSpPr/>
          <p:nvPr/>
        </p:nvSpPr>
        <p:spPr>
          <a:xfrm>
            <a:off x="3291840" y="1161288"/>
            <a:ext cx="10515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Trebuchet MS"/>
              <a:buNone/>
            </a:pPr>
            <a:r>
              <a:rPr b="1" i="0" lang="en-US" sz="7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MOST IMPORTANT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14"/>
          <p:cNvSpPr/>
          <p:nvPr/>
        </p:nvSpPr>
        <p:spPr>
          <a:xfrm>
            <a:off x="384048" y="1499616"/>
            <a:ext cx="3931920" cy="123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1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If your income is low, the government covers part of your interest and can reduce your monthly payment to $0. You MUST apply every 6 months. Go to: canada.ca/osap-rap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4"/>
          <p:cNvSpPr/>
          <p:nvPr/>
        </p:nvSpPr>
        <p:spPr>
          <a:xfrm>
            <a:off x="4709160" y="1115568"/>
            <a:ext cx="4160520" cy="16916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272" name="Google Shape;272;p14"/>
          <p:cNvSpPr/>
          <p:nvPr/>
        </p:nvSpPr>
        <p:spPr>
          <a:xfrm>
            <a:off x="4709160" y="1115568"/>
            <a:ext cx="4160520" cy="320040"/>
          </a:xfrm>
          <a:prstGeom prst="rect">
            <a:avLst/>
          </a:prstGeom>
          <a:solidFill>
            <a:srgbClr val="2A8FA3"/>
          </a:solidFill>
          <a:ln cap="flat" cmpd="sng" w="12700">
            <a:solidFill>
              <a:srgbClr val="2A8FA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4"/>
          <p:cNvSpPr/>
          <p:nvPr/>
        </p:nvSpPr>
        <p:spPr>
          <a:xfrm>
            <a:off x="4800600" y="1152144"/>
            <a:ext cx="29260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Revision of Terms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4"/>
          <p:cNvSpPr/>
          <p:nvPr/>
        </p:nvSpPr>
        <p:spPr>
          <a:xfrm>
            <a:off x="7726680" y="1161288"/>
            <a:ext cx="1051560" cy="228600"/>
          </a:xfrm>
          <a:prstGeom prst="rect">
            <a:avLst/>
          </a:prstGeom>
          <a:solidFill>
            <a:srgbClr val="FFFFFF">
              <a:alpha val="70196"/>
            </a:srgbClr>
          </a:solidFill>
          <a:ln cap="flat" cmpd="sng" w="12700">
            <a:solidFill>
              <a:srgbClr val="FFFFFF">
                <a:alpha val="7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4"/>
          <p:cNvSpPr/>
          <p:nvPr/>
        </p:nvSpPr>
        <p:spPr>
          <a:xfrm>
            <a:off x="7726680" y="1161288"/>
            <a:ext cx="10515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Trebuchet MS"/>
              <a:buNone/>
            </a:pPr>
            <a:r>
              <a:rPr b="1" i="0" lang="en-US" sz="7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LOW INCOME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14"/>
          <p:cNvSpPr/>
          <p:nvPr/>
        </p:nvSpPr>
        <p:spPr>
          <a:xfrm>
            <a:off x="4818888" y="1499616"/>
            <a:ext cx="3931920" cy="123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1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Can't make your standard payment? Apply to extend your repayment period up to 14.5 years</a:t>
            </a:r>
            <a:r>
              <a:rPr lang="en-US" sz="1100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. </a:t>
            </a:r>
            <a:r>
              <a:rPr lang="en-US" sz="1100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This</a:t>
            </a:r>
            <a:r>
              <a:rPr b="0" i="0" lang="en-US" sz="11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 lowers your monthly payment. 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14"/>
          <p:cNvSpPr/>
          <p:nvPr/>
        </p:nvSpPr>
        <p:spPr>
          <a:xfrm>
            <a:off x="274320" y="3035808"/>
            <a:ext cx="4160520" cy="16916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278" name="Google Shape;278;p14"/>
          <p:cNvSpPr/>
          <p:nvPr/>
        </p:nvSpPr>
        <p:spPr>
          <a:xfrm>
            <a:off x="274320" y="3035808"/>
            <a:ext cx="4160520" cy="320040"/>
          </a:xfrm>
          <a:prstGeom prst="rect">
            <a:avLst/>
          </a:prstGeom>
          <a:solidFill>
            <a:srgbClr val="2E7D5E"/>
          </a:solidFill>
          <a:ln cap="flat" cmpd="sng" w="12700">
            <a:solidFill>
              <a:srgbClr val="2E7D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279" name="Google Shape;279;p14"/>
          <p:cNvSpPr/>
          <p:nvPr/>
        </p:nvSpPr>
        <p:spPr>
          <a:xfrm>
            <a:off x="365760" y="3072384"/>
            <a:ext cx="29260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Loan Forgiveness Programs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4"/>
          <p:cNvSpPr/>
          <p:nvPr/>
        </p:nvSpPr>
        <p:spPr>
          <a:xfrm>
            <a:off x="3291840" y="3081528"/>
            <a:ext cx="1051560" cy="228600"/>
          </a:xfrm>
          <a:prstGeom prst="rect">
            <a:avLst/>
          </a:prstGeom>
          <a:solidFill>
            <a:srgbClr val="FFFFFF">
              <a:alpha val="70196"/>
            </a:srgbClr>
          </a:solidFill>
          <a:ln cap="flat" cmpd="sng" w="12700">
            <a:solidFill>
              <a:srgbClr val="FFFFFF">
                <a:alpha val="7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281" name="Google Shape;281;p14"/>
          <p:cNvSpPr/>
          <p:nvPr/>
        </p:nvSpPr>
        <p:spPr>
          <a:xfrm>
            <a:off x="3291840" y="3081528"/>
            <a:ext cx="10515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Trebuchet MS"/>
              <a:buNone/>
            </a:pPr>
            <a:r>
              <a:rPr b="1" i="0" lang="en-US" sz="8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SPECIFIC CAREERS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14"/>
          <p:cNvSpPr/>
          <p:nvPr/>
        </p:nvSpPr>
        <p:spPr>
          <a:xfrm>
            <a:off x="384048" y="3419856"/>
            <a:ext cx="3931920" cy="123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1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Nurses, rural doctors, some social service workers may qualify for partial OSAP forgiveness. Ask your school's financial aid office or check canada.ca.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14"/>
          <p:cNvSpPr/>
          <p:nvPr/>
        </p:nvSpPr>
        <p:spPr>
          <a:xfrm>
            <a:off x="4709160" y="3035808"/>
            <a:ext cx="4160520" cy="16916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284" name="Google Shape;284;p14"/>
          <p:cNvSpPr/>
          <p:nvPr/>
        </p:nvSpPr>
        <p:spPr>
          <a:xfrm>
            <a:off x="4709160" y="3035808"/>
            <a:ext cx="4160520" cy="320040"/>
          </a:xfrm>
          <a:prstGeom prst="rect">
            <a:avLst/>
          </a:prstGeom>
          <a:solidFill>
            <a:srgbClr val="C89B3C"/>
          </a:solidFill>
          <a:ln cap="flat" cmpd="sng" w="12700">
            <a:solidFill>
              <a:srgbClr val="C89B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285" name="Google Shape;285;p14"/>
          <p:cNvSpPr/>
          <p:nvPr/>
        </p:nvSpPr>
        <p:spPr>
          <a:xfrm>
            <a:off x="4800600" y="3072384"/>
            <a:ext cx="29260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Pay Extra When You Can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14"/>
          <p:cNvSpPr/>
          <p:nvPr/>
        </p:nvSpPr>
        <p:spPr>
          <a:xfrm>
            <a:off x="7726680" y="3081528"/>
            <a:ext cx="1051560" cy="228600"/>
          </a:xfrm>
          <a:prstGeom prst="rect">
            <a:avLst/>
          </a:prstGeom>
          <a:solidFill>
            <a:srgbClr val="FFFFFF">
              <a:alpha val="70196"/>
            </a:srgbClr>
          </a:solidFill>
          <a:ln cap="flat" cmpd="sng" w="12700">
            <a:solidFill>
              <a:srgbClr val="FFFFFF">
                <a:alpha val="7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287" name="Google Shape;287;p14"/>
          <p:cNvSpPr/>
          <p:nvPr/>
        </p:nvSpPr>
        <p:spPr>
          <a:xfrm>
            <a:off x="7726680" y="3081528"/>
            <a:ext cx="10515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Trebuchet MS"/>
              <a:buNone/>
            </a:pPr>
            <a:r>
              <a:rPr b="1" i="0" lang="en-US" sz="8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NO PENALTY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14"/>
          <p:cNvSpPr/>
          <p:nvPr/>
        </p:nvSpPr>
        <p:spPr>
          <a:xfrm>
            <a:off x="4818888" y="3419856"/>
            <a:ext cx="3931920" cy="123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1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There is no penalty for paying off OSAP early. Even an extra $25–50/month significantly reduces total interest. Every extra dollar hits the principal directly.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5C6B"/>
        </a:solidFill>
      </p:bgPr>
    </p:bg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5"/>
          <p:cNvSpPr/>
          <p:nvPr/>
        </p:nvSpPr>
        <p:spPr>
          <a:xfrm>
            <a:off x="-1828800" y="-1371600"/>
            <a:ext cx="5486400" cy="5486400"/>
          </a:xfrm>
          <a:prstGeom prst="ellipse">
            <a:avLst/>
          </a:prstGeom>
          <a:solidFill>
            <a:srgbClr val="0D3D48">
              <a:alpha val="50196"/>
            </a:srgbClr>
          </a:solidFill>
          <a:ln cap="flat" cmpd="sng" w="12700">
            <a:solidFill>
              <a:srgbClr val="0D3D48">
                <a:alpha val="5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15"/>
          <p:cNvSpPr/>
          <p:nvPr/>
        </p:nvSpPr>
        <p:spPr>
          <a:xfrm>
            <a:off x="640080" y="914400"/>
            <a:ext cx="457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B3C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C89B3C"/>
                </a:solidFill>
                <a:latin typeface="Trebuchet MS"/>
                <a:ea typeface="Trebuchet MS"/>
                <a:cs typeface="Trebuchet MS"/>
                <a:sym typeface="Trebuchet MS"/>
              </a:rPr>
              <a:t>PART 4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5"/>
          <p:cNvSpPr/>
          <p:nvPr/>
        </p:nvSpPr>
        <p:spPr>
          <a:xfrm>
            <a:off x="640080" y="1325880"/>
            <a:ext cx="7772400" cy="2011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Georgia"/>
              <a:buNone/>
            </a:pPr>
            <a:r>
              <a:rPr b="1" i="0" lang="en-US" sz="4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Never Get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Georgia"/>
              <a:buNone/>
            </a:pPr>
            <a:r>
              <a:rPr b="1" i="0" lang="en-US" sz="4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Trapped Again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5"/>
          <p:cNvSpPr/>
          <p:nvPr/>
        </p:nvSpPr>
        <p:spPr>
          <a:xfrm>
            <a:off x="640080" y="347472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5EFE6"/>
              </a:buClr>
              <a:buSzPts val="1400"/>
              <a:buFont typeface="Trebuchet MS"/>
              <a:buNone/>
            </a:pPr>
            <a:r>
              <a:rPr b="0" i="1" lang="en-US" sz="1400" u="none" cap="none" strike="noStrike">
                <a:solidFill>
                  <a:srgbClr val="F5EFE6"/>
                </a:solidFill>
                <a:latin typeface="Trebuchet MS"/>
                <a:ea typeface="Trebuchet MS"/>
                <a:cs typeface="Trebuchet MS"/>
                <a:sym typeface="Trebuchet MS"/>
              </a:rPr>
              <a:t>The habits that keep debt away even on a tight income.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6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16"/>
          <p:cNvSpPr/>
          <p:nvPr/>
        </p:nvSpPr>
        <p:spPr>
          <a:xfrm>
            <a:off x="457200" y="182880"/>
            <a:ext cx="822960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Georgia"/>
              <a:buNone/>
            </a:pPr>
            <a:r>
              <a:rPr b="1" i="0" lang="en-US" sz="25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Habits That Break the Cycle For Good</a:t>
            </a:r>
            <a:endParaRPr b="0" i="0" sz="2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16"/>
          <p:cNvSpPr/>
          <p:nvPr/>
        </p:nvSpPr>
        <p:spPr>
          <a:xfrm>
            <a:off x="274320" y="1078992"/>
            <a:ext cx="3977640" cy="384048"/>
          </a:xfrm>
          <a:prstGeom prst="rect">
            <a:avLst/>
          </a:prstGeom>
          <a:solidFill>
            <a:srgbClr val="B85042"/>
          </a:solidFill>
          <a:ln cap="flat" cmpd="sng" w="12700">
            <a:solidFill>
              <a:srgbClr val="B850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16"/>
          <p:cNvSpPr/>
          <p:nvPr/>
        </p:nvSpPr>
        <p:spPr>
          <a:xfrm>
            <a:off x="320040" y="1115568"/>
            <a:ext cx="384048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rebuchet MS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⚠️  AVOID THESE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16"/>
          <p:cNvSpPr/>
          <p:nvPr/>
        </p:nvSpPr>
        <p:spPr>
          <a:xfrm>
            <a:off x="274320" y="1554480"/>
            <a:ext cx="3977640" cy="713232"/>
          </a:xfrm>
          <a:prstGeom prst="rect">
            <a:avLst/>
          </a:prstGeom>
          <a:solidFill>
            <a:srgbClr val="F7E8E6"/>
          </a:solidFill>
          <a:ln cap="flat" cmpd="sng" w="12700">
            <a:solidFill>
              <a:srgbClr val="F4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16"/>
          <p:cNvSpPr/>
          <p:nvPr/>
        </p:nvSpPr>
        <p:spPr>
          <a:xfrm>
            <a:off x="411480" y="1609344"/>
            <a:ext cx="37033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85042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B85042"/>
                </a:solidFill>
                <a:latin typeface="Trebuchet MS"/>
                <a:ea typeface="Trebuchet MS"/>
                <a:cs typeface="Trebuchet MS"/>
                <a:sym typeface="Trebuchet MS"/>
              </a:rPr>
              <a:t>Payday &amp; cash advance loans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16"/>
          <p:cNvSpPr/>
          <p:nvPr/>
        </p:nvSpPr>
        <p:spPr>
          <a:xfrm>
            <a:off x="411480" y="1883664"/>
            <a:ext cx="370332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950"/>
              <a:buFont typeface="Trebuchet MS"/>
              <a:buNone/>
            </a:pPr>
            <a:r>
              <a:rPr b="0" i="0" lang="en-US" sz="9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Even once. The fee structures are designed to trap you in a renewal loop.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16"/>
          <p:cNvSpPr/>
          <p:nvPr/>
        </p:nvSpPr>
        <p:spPr>
          <a:xfrm>
            <a:off x="274320" y="2404872"/>
            <a:ext cx="3977640" cy="713232"/>
          </a:xfrm>
          <a:prstGeom prst="rect">
            <a:avLst/>
          </a:prstGeom>
          <a:solidFill>
            <a:srgbClr val="F7E8E6"/>
          </a:solidFill>
          <a:ln cap="flat" cmpd="sng" w="12700">
            <a:solidFill>
              <a:srgbClr val="F4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16"/>
          <p:cNvSpPr/>
          <p:nvPr/>
        </p:nvSpPr>
        <p:spPr>
          <a:xfrm>
            <a:off x="411480" y="2459736"/>
            <a:ext cx="37033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85042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B85042"/>
                </a:solidFill>
                <a:latin typeface="Trebuchet MS"/>
                <a:ea typeface="Trebuchet MS"/>
                <a:cs typeface="Trebuchet MS"/>
                <a:sym typeface="Trebuchet MS"/>
              </a:rPr>
              <a:t>Buy Now, Pay Later for essentials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16"/>
          <p:cNvSpPr/>
          <p:nvPr/>
        </p:nvSpPr>
        <p:spPr>
          <a:xfrm>
            <a:off x="411480" y="2734056"/>
            <a:ext cx="370332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950"/>
              <a:buFont typeface="Trebuchet MS"/>
              <a:buNone/>
            </a:pPr>
            <a:r>
              <a:rPr b="0" i="0" lang="en-US" sz="9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If you can't afford it today, BNPL doesn't fix that</a:t>
            </a:r>
            <a:r>
              <a:rPr lang="en-US" sz="950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. I</a:t>
            </a:r>
            <a:r>
              <a:rPr b="0" i="0" lang="en-US" sz="9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t delays the pain and adds interest.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16"/>
          <p:cNvSpPr/>
          <p:nvPr/>
        </p:nvSpPr>
        <p:spPr>
          <a:xfrm>
            <a:off x="274320" y="3255264"/>
            <a:ext cx="3977640" cy="713232"/>
          </a:xfrm>
          <a:prstGeom prst="rect">
            <a:avLst/>
          </a:prstGeom>
          <a:solidFill>
            <a:srgbClr val="F7E8E6"/>
          </a:solidFill>
          <a:ln cap="flat" cmpd="sng" w="12700">
            <a:solidFill>
              <a:srgbClr val="F4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16"/>
          <p:cNvSpPr/>
          <p:nvPr/>
        </p:nvSpPr>
        <p:spPr>
          <a:xfrm>
            <a:off x="411480" y="3310128"/>
            <a:ext cx="37033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85042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B85042"/>
                </a:solidFill>
                <a:latin typeface="Trebuchet MS"/>
                <a:ea typeface="Trebuchet MS"/>
                <a:cs typeface="Trebuchet MS"/>
                <a:sym typeface="Trebuchet MS"/>
              </a:rPr>
              <a:t>Co-signing loans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16"/>
          <p:cNvSpPr/>
          <p:nvPr/>
        </p:nvSpPr>
        <p:spPr>
          <a:xfrm>
            <a:off x="411480" y="3584448"/>
            <a:ext cx="370332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950"/>
              <a:buFont typeface="Trebuchet MS"/>
              <a:buNone/>
            </a:pPr>
            <a:r>
              <a:rPr b="0" i="0" lang="en-US" sz="9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If they don't pay, you do. This can destroy your credit and your relationship.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16"/>
          <p:cNvSpPr/>
          <p:nvPr/>
        </p:nvSpPr>
        <p:spPr>
          <a:xfrm>
            <a:off x="274320" y="4105656"/>
            <a:ext cx="3977640" cy="713232"/>
          </a:xfrm>
          <a:prstGeom prst="rect">
            <a:avLst/>
          </a:prstGeom>
          <a:solidFill>
            <a:srgbClr val="F7E8E6"/>
          </a:solidFill>
          <a:ln cap="flat" cmpd="sng" w="12700">
            <a:solidFill>
              <a:srgbClr val="F4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16"/>
          <p:cNvSpPr/>
          <p:nvPr/>
        </p:nvSpPr>
        <p:spPr>
          <a:xfrm>
            <a:off x="411480" y="4160520"/>
            <a:ext cx="37033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85042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B85042"/>
                </a:solidFill>
                <a:latin typeface="Trebuchet MS"/>
                <a:ea typeface="Trebuchet MS"/>
                <a:cs typeface="Trebuchet MS"/>
                <a:sym typeface="Trebuchet MS"/>
              </a:rPr>
              <a:t>Paying only the minimum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16"/>
          <p:cNvSpPr/>
          <p:nvPr/>
        </p:nvSpPr>
        <p:spPr>
          <a:xfrm>
            <a:off x="411480" y="4434840"/>
            <a:ext cx="370332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950"/>
              <a:buFont typeface="Trebuchet MS"/>
              <a:buNone/>
            </a:pPr>
            <a:r>
              <a:rPr b="0" i="0" lang="en-US" sz="9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Even $10 extra makes a real difference over time.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16"/>
          <p:cNvSpPr/>
          <p:nvPr/>
        </p:nvSpPr>
        <p:spPr>
          <a:xfrm>
            <a:off x="4892040" y="1078992"/>
            <a:ext cx="3977640" cy="384048"/>
          </a:xfrm>
          <a:prstGeom prst="rect">
            <a:avLst/>
          </a:prstGeom>
          <a:solidFill>
            <a:srgbClr val="2E7D5E"/>
          </a:solidFill>
          <a:ln cap="flat" cmpd="sng" w="12700">
            <a:solidFill>
              <a:srgbClr val="2E7D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16"/>
          <p:cNvSpPr/>
          <p:nvPr/>
        </p:nvSpPr>
        <p:spPr>
          <a:xfrm>
            <a:off x="4937760" y="1115568"/>
            <a:ext cx="384048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rebuchet MS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✅  BUILD THESE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16"/>
          <p:cNvSpPr/>
          <p:nvPr/>
        </p:nvSpPr>
        <p:spPr>
          <a:xfrm>
            <a:off x="4892040" y="1554480"/>
            <a:ext cx="3977640" cy="713232"/>
          </a:xfrm>
          <a:prstGeom prst="rect">
            <a:avLst/>
          </a:prstGeom>
          <a:solidFill>
            <a:srgbClr val="E6F4EE"/>
          </a:solidFill>
          <a:ln cap="flat" cmpd="sng" w="12700">
            <a:solidFill>
              <a:srgbClr val="C8E6C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16"/>
          <p:cNvSpPr/>
          <p:nvPr/>
        </p:nvSpPr>
        <p:spPr>
          <a:xfrm>
            <a:off x="5029200" y="1609344"/>
            <a:ext cx="37033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7D5E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2E7D5E"/>
                </a:solidFill>
                <a:latin typeface="Trebuchet MS"/>
                <a:ea typeface="Trebuchet MS"/>
                <a:cs typeface="Trebuchet MS"/>
                <a:sym typeface="Trebuchet MS"/>
              </a:rPr>
              <a:t>The $500 Emergency Fund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16"/>
          <p:cNvSpPr/>
          <p:nvPr/>
        </p:nvSpPr>
        <p:spPr>
          <a:xfrm>
            <a:off x="5029200" y="1883664"/>
            <a:ext cx="370332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950"/>
              <a:buFont typeface="Trebuchet MS"/>
              <a:buNone/>
            </a:pPr>
            <a:r>
              <a:rPr b="0" i="0" lang="en-US" sz="9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Even saving $10/week, you'll have a buffer in under a year. This fund is what keeps you out of payday loans.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16"/>
          <p:cNvSpPr/>
          <p:nvPr/>
        </p:nvSpPr>
        <p:spPr>
          <a:xfrm>
            <a:off x="4892040" y="2404872"/>
            <a:ext cx="3977640" cy="713232"/>
          </a:xfrm>
          <a:prstGeom prst="rect">
            <a:avLst/>
          </a:prstGeom>
          <a:solidFill>
            <a:srgbClr val="E6F4EE"/>
          </a:solidFill>
          <a:ln cap="flat" cmpd="sng" w="12700">
            <a:solidFill>
              <a:srgbClr val="C8E6C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16"/>
          <p:cNvSpPr/>
          <p:nvPr/>
        </p:nvSpPr>
        <p:spPr>
          <a:xfrm>
            <a:off x="5029200" y="2459736"/>
            <a:ext cx="37033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7D5E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2E7D5E"/>
                </a:solidFill>
                <a:latin typeface="Trebuchet MS"/>
                <a:ea typeface="Trebuchet MS"/>
                <a:cs typeface="Trebuchet MS"/>
                <a:sym typeface="Trebuchet MS"/>
              </a:rPr>
              <a:t>The 24-Hour Rule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16"/>
          <p:cNvSpPr/>
          <p:nvPr/>
        </p:nvSpPr>
        <p:spPr>
          <a:xfrm>
            <a:off x="5029200" y="2734056"/>
            <a:ext cx="370332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950"/>
              <a:buFont typeface="Trebuchet MS"/>
              <a:buNone/>
            </a:pPr>
            <a:r>
              <a:rPr b="0" i="0" lang="en-US" sz="9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Before any non-essential purchase</a:t>
            </a:r>
            <a:r>
              <a:rPr lang="en-US" sz="950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b="0" i="0" lang="en-US" sz="9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wait 24 hours. Most impulse urges disappear. Your budget stays intact.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16"/>
          <p:cNvSpPr/>
          <p:nvPr/>
        </p:nvSpPr>
        <p:spPr>
          <a:xfrm>
            <a:off x="4892040" y="3255264"/>
            <a:ext cx="3977640" cy="713232"/>
          </a:xfrm>
          <a:prstGeom prst="rect">
            <a:avLst/>
          </a:prstGeom>
          <a:solidFill>
            <a:srgbClr val="E6F4EE"/>
          </a:solidFill>
          <a:ln cap="flat" cmpd="sng" w="12700">
            <a:solidFill>
              <a:srgbClr val="C8E6C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16"/>
          <p:cNvSpPr/>
          <p:nvPr/>
        </p:nvSpPr>
        <p:spPr>
          <a:xfrm>
            <a:off x="5029200" y="3310128"/>
            <a:ext cx="37033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7D5E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2E7D5E"/>
                </a:solidFill>
                <a:latin typeface="Trebuchet MS"/>
                <a:ea typeface="Trebuchet MS"/>
                <a:cs typeface="Trebuchet MS"/>
                <a:sym typeface="Trebuchet MS"/>
              </a:rPr>
              <a:t>Use community resources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16"/>
          <p:cNvSpPr/>
          <p:nvPr/>
        </p:nvSpPr>
        <p:spPr>
          <a:xfrm>
            <a:off x="5029200" y="3584448"/>
            <a:ext cx="370332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950"/>
              <a:buFont typeface="Trebuchet MS"/>
              <a:buNone/>
            </a:pPr>
            <a:r>
              <a:rPr b="0" i="0" lang="en-US" sz="9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Food banks, clothing swaps, 211.ca, settlement services. Using these frees up cash for debt repaymen</a:t>
            </a:r>
            <a:r>
              <a:rPr lang="en-US" sz="950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t.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16"/>
          <p:cNvSpPr/>
          <p:nvPr/>
        </p:nvSpPr>
        <p:spPr>
          <a:xfrm>
            <a:off x="4892040" y="4105656"/>
            <a:ext cx="3977640" cy="713232"/>
          </a:xfrm>
          <a:prstGeom prst="rect">
            <a:avLst/>
          </a:prstGeom>
          <a:solidFill>
            <a:srgbClr val="E6F4EE"/>
          </a:solidFill>
          <a:ln cap="flat" cmpd="sng" w="12700">
            <a:solidFill>
              <a:srgbClr val="C8E6C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16"/>
          <p:cNvSpPr/>
          <p:nvPr/>
        </p:nvSpPr>
        <p:spPr>
          <a:xfrm>
            <a:off x="5029200" y="4160520"/>
            <a:ext cx="37033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7D5E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2E7D5E"/>
                </a:solidFill>
                <a:latin typeface="Trebuchet MS"/>
                <a:ea typeface="Trebuchet MS"/>
                <a:cs typeface="Trebuchet MS"/>
                <a:sym typeface="Trebuchet MS"/>
              </a:rPr>
              <a:t>Automate a small saving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16"/>
          <p:cNvSpPr/>
          <p:nvPr/>
        </p:nvSpPr>
        <p:spPr>
          <a:xfrm>
            <a:off x="5029200" y="4434840"/>
            <a:ext cx="370332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950"/>
              <a:buFont typeface="Trebuchet MS"/>
              <a:buNone/>
            </a:pPr>
            <a:r>
              <a:rPr b="0" i="0" lang="en-US" sz="9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Set $5–10 to transfer to savings automatically on payday. You'll never miss what you don't see.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EF6F8"/>
        </a:solidFill>
      </p:bgPr>
    </p:bg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17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17"/>
          <p:cNvSpPr/>
          <p:nvPr/>
        </p:nvSpPr>
        <p:spPr>
          <a:xfrm>
            <a:off x="457200" y="182880"/>
            <a:ext cx="822960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Georgia"/>
              <a:buNone/>
            </a:pPr>
            <a:r>
              <a:rPr b="1" i="0" lang="en-US" sz="25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Budgeting When Rent Takes Most of It</a:t>
            </a:r>
            <a:endParaRPr b="0" i="0" sz="2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17"/>
          <p:cNvSpPr/>
          <p:nvPr/>
        </p:nvSpPr>
        <p:spPr>
          <a:xfrm>
            <a:off x="457200" y="1078992"/>
            <a:ext cx="8229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A70"/>
              </a:buClr>
              <a:buSzPts val="1100"/>
              <a:buFont typeface="Trebuchet MS"/>
              <a:buNone/>
            </a:pPr>
            <a:r>
              <a:rPr b="0" i="1" lang="en-US" sz="1100" u="none" cap="none" strike="noStrike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The standard 50/30/20 rule doesn't work when housing eats 60–70% of your income. Here's a real-life version: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17"/>
          <p:cNvSpPr/>
          <p:nvPr/>
        </p:nvSpPr>
        <p:spPr>
          <a:xfrm>
            <a:off x="274320" y="1508760"/>
            <a:ext cx="5120640" cy="658368"/>
          </a:xfrm>
          <a:prstGeom prst="rect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17"/>
          <p:cNvSpPr/>
          <p:nvPr/>
        </p:nvSpPr>
        <p:spPr>
          <a:xfrm>
            <a:off x="310896" y="1536192"/>
            <a:ext cx="5047488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Georgia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~70%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17"/>
          <p:cNvSpPr/>
          <p:nvPr/>
        </p:nvSpPr>
        <p:spPr>
          <a:xfrm>
            <a:off x="310896" y="1819656"/>
            <a:ext cx="5047488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Trebuchet MS"/>
              <a:buNone/>
            </a:pPr>
            <a:r>
              <a:rPr b="0" i="0" lang="en-US" sz="8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Needs — Rent, food, transit, utilities, childcare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17"/>
          <p:cNvSpPr/>
          <p:nvPr/>
        </p:nvSpPr>
        <p:spPr>
          <a:xfrm>
            <a:off x="5449824" y="1508760"/>
            <a:ext cx="1920240" cy="658368"/>
          </a:xfrm>
          <a:prstGeom prst="rect">
            <a:avLst/>
          </a:prstGeom>
          <a:solidFill>
            <a:srgbClr val="B85042"/>
          </a:solidFill>
          <a:ln cap="flat" cmpd="sng" w="12700">
            <a:solidFill>
              <a:srgbClr val="B850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17"/>
          <p:cNvSpPr/>
          <p:nvPr/>
        </p:nvSpPr>
        <p:spPr>
          <a:xfrm>
            <a:off x="5486400" y="1536192"/>
            <a:ext cx="1847088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Georgia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~15%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17"/>
          <p:cNvSpPr/>
          <p:nvPr/>
        </p:nvSpPr>
        <p:spPr>
          <a:xfrm>
            <a:off x="5486400" y="1819656"/>
            <a:ext cx="1847088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Trebuchet MS"/>
              <a:buNone/>
            </a:pPr>
            <a:r>
              <a:rPr b="0" i="0" lang="en-US" sz="8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Debt repayment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17"/>
          <p:cNvSpPr/>
          <p:nvPr/>
        </p:nvSpPr>
        <p:spPr>
          <a:xfrm>
            <a:off x="7424928" y="1508760"/>
            <a:ext cx="1828800" cy="658368"/>
          </a:xfrm>
          <a:prstGeom prst="rect">
            <a:avLst/>
          </a:prstGeom>
          <a:solidFill>
            <a:srgbClr val="C89B3C"/>
          </a:solidFill>
          <a:ln cap="flat" cmpd="sng" w="12700">
            <a:solidFill>
              <a:srgbClr val="C89B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17"/>
          <p:cNvSpPr/>
          <p:nvPr/>
        </p:nvSpPr>
        <p:spPr>
          <a:xfrm>
            <a:off x="7461504" y="1536192"/>
            <a:ext cx="1755648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Georgia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~15%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17"/>
          <p:cNvSpPr/>
          <p:nvPr/>
        </p:nvSpPr>
        <p:spPr>
          <a:xfrm>
            <a:off x="7461504" y="1819656"/>
            <a:ext cx="1755648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Trebuchet MS"/>
              <a:buNone/>
            </a:pPr>
            <a:r>
              <a:rPr b="0" i="0" lang="en-US" sz="8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Savings + Wants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17"/>
          <p:cNvSpPr/>
          <p:nvPr/>
        </p:nvSpPr>
        <p:spPr>
          <a:xfrm>
            <a:off x="274320" y="2240280"/>
            <a:ext cx="85953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100"/>
              <a:buFont typeface="Trebuchet MS"/>
              <a:buNone/>
            </a:pPr>
            <a:r>
              <a:rPr b="1" i="1" lang="en-US" sz="11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Key principle: Pay yourself FIRST. Even $5 into savings before anything else.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17"/>
          <p:cNvSpPr/>
          <p:nvPr/>
        </p:nvSpPr>
        <p:spPr>
          <a:xfrm>
            <a:off x="274320" y="2651760"/>
            <a:ext cx="4160520" cy="10058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17"/>
          <p:cNvSpPr/>
          <p:nvPr/>
        </p:nvSpPr>
        <p:spPr>
          <a:xfrm>
            <a:off x="274320" y="2651760"/>
            <a:ext cx="54864" cy="1005840"/>
          </a:xfrm>
          <a:prstGeom prst="rect">
            <a:avLst/>
          </a:prstGeom>
          <a:solidFill>
            <a:srgbClr val="2A8FA3"/>
          </a:solidFill>
          <a:ln cap="flat" cmpd="sng" w="12700">
            <a:solidFill>
              <a:srgbClr val="2A8FA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3" name="Google Shape;353;p17"/>
          <p:cNvSpPr/>
          <p:nvPr/>
        </p:nvSpPr>
        <p:spPr>
          <a:xfrm>
            <a:off x="429768" y="2743200"/>
            <a:ext cx="3886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Track for just 1 week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17"/>
          <p:cNvSpPr/>
          <p:nvPr/>
        </p:nvSpPr>
        <p:spPr>
          <a:xfrm>
            <a:off x="429768" y="3054096"/>
            <a:ext cx="38862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Use a notebook or free app. Knowing where money goes is the first step to redirecting it.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17"/>
          <p:cNvSpPr/>
          <p:nvPr/>
        </p:nvSpPr>
        <p:spPr>
          <a:xfrm>
            <a:off x="4709160" y="2651760"/>
            <a:ext cx="4160520" cy="10058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" name="Google Shape;356;p17"/>
          <p:cNvSpPr/>
          <p:nvPr/>
        </p:nvSpPr>
        <p:spPr>
          <a:xfrm>
            <a:off x="4709160" y="2651760"/>
            <a:ext cx="54864" cy="1005840"/>
          </a:xfrm>
          <a:prstGeom prst="rect">
            <a:avLst/>
          </a:prstGeom>
          <a:solidFill>
            <a:srgbClr val="2A8FA3"/>
          </a:solidFill>
          <a:ln cap="flat" cmpd="sng" w="12700">
            <a:solidFill>
              <a:srgbClr val="2A8FA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" name="Google Shape;357;p17"/>
          <p:cNvSpPr/>
          <p:nvPr/>
        </p:nvSpPr>
        <p:spPr>
          <a:xfrm>
            <a:off x="4864608" y="2743200"/>
            <a:ext cx="3886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Grocery savings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17"/>
          <p:cNvSpPr/>
          <p:nvPr/>
        </p:nvSpPr>
        <p:spPr>
          <a:xfrm>
            <a:off x="4864608" y="3054096"/>
            <a:ext cx="38862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No Name/store brands, Flipp app for flyers, buy staples on sale. Food banks are a resource</a:t>
            </a:r>
            <a:r>
              <a:rPr lang="en-US" sz="1000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17"/>
          <p:cNvSpPr/>
          <p:nvPr/>
        </p:nvSpPr>
        <p:spPr>
          <a:xfrm>
            <a:off x="274320" y="3822192"/>
            <a:ext cx="4160520" cy="10058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17"/>
          <p:cNvSpPr/>
          <p:nvPr/>
        </p:nvSpPr>
        <p:spPr>
          <a:xfrm>
            <a:off x="274320" y="3822192"/>
            <a:ext cx="54864" cy="1005840"/>
          </a:xfrm>
          <a:prstGeom prst="rect">
            <a:avLst/>
          </a:prstGeom>
          <a:solidFill>
            <a:srgbClr val="2A8FA3"/>
          </a:solidFill>
          <a:ln cap="flat" cmpd="sng" w="12700">
            <a:solidFill>
              <a:srgbClr val="2A8FA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17"/>
          <p:cNvSpPr/>
          <p:nvPr/>
        </p:nvSpPr>
        <p:spPr>
          <a:xfrm>
            <a:off x="429768" y="3913632"/>
            <a:ext cx="3886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Free resources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17"/>
          <p:cNvSpPr/>
          <p:nvPr/>
        </p:nvSpPr>
        <p:spPr>
          <a:xfrm>
            <a:off x="429768" y="4224528"/>
            <a:ext cx="38862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Libraries (internet, programs), 211.ca for local support, community centres, settlement services.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17"/>
          <p:cNvSpPr/>
          <p:nvPr/>
        </p:nvSpPr>
        <p:spPr>
          <a:xfrm>
            <a:off x="4709160" y="3822192"/>
            <a:ext cx="4160520" cy="10058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17"/>
          <p:cNvSpPr/>
          <p:nvPr/>
        </p:nvSpPr>
        <p:spPr>
          <a:xfrm>
            <a:off x="4709160" y="3822192"/>
            <a:ext cx="54864" cy="1005840"/>
          </a:xfrm>
          <a:prstGeom prst="rect">
            <a:avLst/>
          </a:prstGeom>
          <a:solidFill>
            <a:srgbClr val="2A8FA3"/>
          </a:solidFill>
          <a:ln cap="flat" cmpd="sng" w="12700">
            <a:solidFill>
              <a:srgbClr val="2A8FA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17"/>
          <p:cNvSpPr/>
          <p:nvPr/>
        </p:nvSpPr>
        <p:spPr>
          <a:xfrm>
            <a:off x="4864608" y="3913632"/>
            <a:ext cx="3886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Negotiate your bills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17"/>
          <p:cNvSpPr/>
          <p:nvPr/>
        </p:nvSpPr>
        <p:spPr>
          <a:xfrm>
            <a:off x="4864608" y="4224528"/>
            <a:ext cx="38862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Call your phone, internet or insurance provider once a year and ask for a better rate. Most will reduce it rather than lose you.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3D48"/>
        </a:solidFill>
      </p:bgPr>
    </p:bg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18"/>
          <p:cNvSpPr/>
          <p:nvPr/>
        </p:nvSpPr>
        <p:spPr>
          <a:xfrm>
            <a:off x="6858000" y="2743200"/>
            <a:ext cx="4572000" cy="4572000"/>
          </a:xfrm>
          <a:prstGeom prst="ellipse">
            <a:avLst/>
          </a:prstGeom>
          <a:solidFill>
            <a:srgbClr val="C89B3C">
              <a:alpha val="25098"/>
            </a:srgbClr>
          </a:solidFill>
          <a:ln cap="flat" cmpd="sng" w="12700">
            <a:solidFill>
              <a:srgbClr val="C89B3C">
                <a:alpha val="25098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18"/>
          <p:cNvSpPr/>
          <p:nvPr/>
        </p:nvSpPr>
        <p:spPr>
          <a:xfrm>
            <a:off x="640080" y="914400"/>
            <a:ext cx="457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B3C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C89B3C"/>
                </a:solidFill>
                <a:latin typeface="Trebuchet MS"/>
                <a:ea typeface="Trebuchet MS"/>
                <a:cs typeface="Trebuchet MS"/>
                <a:sym typeface="Trebuchet MS"/>
              </a:rPr>
              <a:t>PART 5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18"/>
          <p:cNvSpPr/>
          <p:nvPr/>
        </p:nvSpPr>
        <p:spPr>
          <a:xfrm>
            <a:off x="640080" y="1325880"/>
            <a:ext cx="7315200" cy="2011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Georgia"/>
              <a:buNone/>
            </a:pPr>
            <a:r>
              <a:rPr b="1" i="0" lang="en-US" sz="5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Starting</a:t>
            </a:r>
            <a:endParaRPr b="0" i="0" sz="5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Georgia"/>
              <a:buNone/>
            </a:pPr>
            <a:r>
              <a:rPr b="1" i="0" lang="en-US" sz="5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to Invest</a:t>
            </a:r>
            <a:endParaRPr b="0" i="0" sz="5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p18"/>
          <p:cNvSpPr/>
          <p:nvPr/>
        </p:nvSpPr>
        <p:spPr>
          <a:xfrm>
            <a:off x="640080" y="3474720"/>
            <a:ext cx="7315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5EFE6"/>
              </a:buClr>
              <a:buSzPts val="1400"/>
              <a:buFont typeface="Trebuchet MS"/>
              <a:buNone/>
            </a:pPr>
            <a:r>
              <a:rPr b="0" i="1" lang="en-US" sz="1400" u="none" cap="none" strike="noStrike">
                <a:solidFill>
                  <a:srgbClr val="F5EFE6"/>
                </a:solidFill>
                <a:latin typeface="Trebuchet MS"/>
                <a:ea typeface="Trebuchet MS"/>
                <a:cs typeface="Trebuchet MS"/>
                <a:sym typeface="Trebuchet MS"/>
              </a:rPr>
              <a:t>Once you break the debt cycle — your money finally starts working FOR you.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19"/>
          <p:cNvSpPr/>
          <p:nvPr/>
        </p:nvSpPr>
        <p:spPr>
          <a:xfrm>
            <a:off x="0" y="0"/>
            <a:ext cx="9144000" cy="1005900"/>
          </a:xfrm>
          <a:prstGeom prst="rect">
            <a:avLst/>
          </a:prstGeom>
          <a:solidFill>
            <a:srgbClr val="0D3D48"/>
          </a:solidFill>
          <a:ln cap="flat" cmpd="sng" w="12700">
            <a:solidFill>
              <a:srgbClr val="0D3D4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" name="Google Shape;382;p19"/>
          <p:cNvSpPr/>
          <p:nvPr/>
        </p:nvSpPr>
        <p:spPr>
          <a:xfrm>
            <a:off x="457200" y="182880"/>
            <a:ext cx="8229600" cy="65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Georgia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Investing 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p19"/>
          <p:cNvSpPr/>
          <p:nvPr/>
        </p:nvSpPr>
        <p:spPr>
          <a:xfrm>
            <a:off x="274320" y="1078992"/>
            <a:ext cx="3749040" cy="2834640"/>
          </a:xfrm>
          <a:prstGeom prst="rect">
            <a:avLst/>
          </a:prstGeom>
          <a:solidFill>
            <a:srgbClr val="EEF6F8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19"/>
          <p:cNvSpPr/>
          <p:nvPr/>
        </p:nvSpPr>
        <p:spPr>
          <a:xfrm>
            <a:off x="365760" y="1143000"/>
            <a:ext cx="35661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200"/>
              <a:buFont typeface="Trebuchet MS"/>
              <a:buNone/>
            </a:pPr>
            <a:r>
              <a:rPr b="1" i="0" lang="en-US" sz="12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The Power of Starting Early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19"/>
          <p:cNvSpPr/>
          <p:nvPr/>
        </p:nvSpPr>
        <p:spPr>
          <a:xfrm>
            <a:off x="502920" y="1783080"/>
            <a:ext cx="868680" cy="1828800"/>
          </a:xfrm>
          <a:prstGeom prst="rect">
            <a:avLst/>
          </a:prstGeom>
          <a:solidFill>
            <a:srgbClr val="C89B3C"/>
          </a:solidFill>
          <a:ln cap="flat" cmpd="sng" w="12700">
            <a:solidFill>
              <a:srgbClr val="C89B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" name="Google Shape;386;p19"/>
          <p:cNvSpPr/>
          <p:nvPr/>
        </p:nvSpPr>
        <p:spPr>
          <a:xfrm>
            <a:off x="502920" y="1490472"/>
            <a:ext cx="8686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89B3C"/>
              </a:buClr>
              <a:buSzPts val="900"/>
              <a:buFont typeface="Trebuchet MS"/>
              <a:buNone/>
            </a:pPr>
            <a:r>
              <a:rPr b="1" i="0" lang="en-US" sz="900" u="none" cap="none" strike="noStrike">
                <a:solidFill>
                  <a:srgbClr val="C89B3C"/>
                </a:solidFill>
                <a:latin typeface="Trebuchet MS"/>
                <a:ea typeface="Trebuchet MS"/>
                <a:cs typeface="Trebuchet MS"/>
                <a:sym typeface="Trebuchet MS"/>
              </a:rPr>
              <a:t>~$130K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7" name="Google Shape;387;p19"/>
          <p:cNvSpPr/>
          <p:nvPr/>
        </p:nvSpPr>
        <p:spPr>
          <a:xfrm>
            <a:off x="457200" y="3648456"/>
            <a:ext cx="9601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850"/>
              <a:buFont typeface="Trebuchet MS"/>
              <a:buNone/>
            </a:pPr>
            <a:r>
              <a:rPr b="0" i="0" lang="en-US" sz="8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Start at 25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p19"/>
          <p:cNvSpPr/>
          <p:nvPr/>
        </p:nvSpPr>
        <p:spPr>
          <a:xfrm>
            <a:off x="457200" y="3904488"/>
            <a:ext cx="96012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A6A70"/>
              </a:buClr>
              <a:buSzPts val="800"/>
              <a:buFont typeface="Trebuchet MS"/>
              <a:buNone/>
            </a:pPr>
            <a:r>
              <a:rPr b="0" i="0" lang="en-US" sz="800" u="none" cap="none" strike="noStrike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$50/mo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19"/>
          <p:cNvSpPr/>
          <p:nvPr/>
        </p:nvSpPr>
        <p:spPr>
          <a:xfrm>
            <a:off x="1691640" y="2514600"/>
            <a:ext cx="868680" cy="1097280"/>
          </a:xfrm>
          <a:prstGeom prst="rect">
            <a:avLst/>
          </a:prstGeom>
          <a:solidFill>
            <a:srgbClr val="2A8FA3"/>
          </a:solidFill>
          <a:ln cap="flat" cmpd="sng" w="12700">
            <a:solidFill>
              <a:srgbClr val="2A8FA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19"/>
          <p:cNvSpPr/>
          <p:nvPr/>
        </p:nvSpPr>
        <p:spPr>
          <a:xfrm>
            <a:off x="1691640" y="2221992"/>
            <a:ext cx="8686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A8FA3"/>
              </a:buClr>
              <a:buSzPts val="900"/>
              <a:buFont typeface="Trebuchet MS"/>
              <a:buNone/>
            </a:pPr>
            <a:r>
              <a:rPr b="1" i="0" lang="en-US" sz="900" u="none" cap="none" strike="noStrike">
                <a:solidFill>
                  <a:srgbClr val="2A8FA3"/>
                </a:solidFill>
                <a:latin typeface="Trebuchet MS"/>
                <a:ea typeface="Trebuchet MS"/>
                <a:cs typeface="Trebuchet MS"/>
                <a:sym typeface="Trebuchet MS"/>
              </a:rPr>
              <a:t>~$60K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p19"/>
          <p:cNvSpPr/>
          <p:nvPr/>
        </p:nvSpPr>
        <p:spPr>
          <a:xfrm>
            <a:off x="1645920" y="3648456"/>
            <a:ext cx="9601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850"/>
              <a:buFont typeface="Trebuchet MS"/>
              <a:buNone/>
            </a:pPr>
            <a:r>
              <a:rPr b="0" i="0" lang="en-US" sz="8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Start at 35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19"/>
          <p:cNvSpPr/>
          <p:nvPr/>
        </p:nvSpPr>
        <p:spPr>
          <a:xfrm>
            <a:off x="1645920" y="3904488"/>
            <a:ext cx="96012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A6A70"/>
              </a:buClr>
              <a:buSzPts val="800"/>
              <a:buFont typeface="Trebuchet MS"/>
              <a:buNone/>
            </a:pPr>
            <a:r>
              <a:rPr b="0" i="0" lang="en-US" sz="800" u="none" cap="none" strike="noStrike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$50/mo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19"/>
          <p:cNvSpPr/>
          <p:nvPr/>
        </p:nvSpPr>
        <p:spPr>
          <a:xfrm>
            <a:off x="2880360" y="3108960"/>
            <a:ext cx="868680" cy="502920"/>
          </a:xfrm>
          <a:prstGeom prst="rect">
            <a:avLst/>
          </a:prstGeom>
          <a:solidFill>
            <a:srgbClr val="5A6A70"/>
          </a:solidFill>
          <a:ln cap="flat" cmpd="sng" w="12700">
            <a:solidFill>
              <a:srgbClr val="5A6A7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" name="Google Shape;394;p19"/>
          <p:cNvSpPr/>
          <p:nvPr/>
        </p:nvSpPr>
        <p:spPr>
          <a:xfrm>
            <a:off x="2880360" y="2816352"/>
            <a:ext cx="8686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A6A70"/>
              </a:buClr>
              <a:buSzPts val="900"/>
              <a:buFont typeface="Trebuchet MS"/>
              <a:buNone/>
            </a:pPr>
            <a:r>
              <a:rPr b="1" i="0" lang="en-US" sz="900" u="none" cap="none" strike="noStrike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~$24K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19"/>
          <p:cNvSpPr/>
          <p:nvPr/>
        </p:nvSpPr>
        <p:spPr>
          <a:xfrm>
            <a:off x="2834640" y="3648456"/>
            <a:ext cx="9601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850"/>
              <a:buFont typeface="Trebuchet MS"/>
              <a:buNone/>
            </a:pPr>
            <a:r>
              <a:rPr b="0" i="0" lang="en-US" sz="8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Start at 45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19"/>
          <p:cNvSpPr/>
          <p:nvPr/>
        </p:nvSpPr>
        <p:spPr>
          <a:xfrm>
            <a:off x="2834640" y="3904488"/>
            <a:ext cx="96012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A6A70"/>
              </a:buClr>
              <a:buSzPts val="800"/>
              <a:buFont typeface="Trebuchet MS"/>
              <a:buNone/>
            </a:pPr>
            <a:r>
              <a:rPr b="0" i="0" lang="en-US" sz="800" u="none" cap="none" strike="noStrike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$50/mo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7" name="Google Shape;397;p19"/>
          <p:cNvSpPr/>
          <p:nvPr/>
        </p:nvSpPr>
        <p:spPr>
          <a:xfrm>
            <a:off x="320040" y="3749040"/>
            <a:ext cx="35661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A6A70"/>
              </a:buClr>
              <a:buSzPts val="750"/>
              <a:buFont typeface="Trebuchet MS"/>
              <a:buNone/>
            </a:pPr>
            <a:r>
              <a:rPr b="0" i="1" lang="en-US" sz="750" u="none" cap="none" strike="noStrike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Assumes ~7% avg annual return (stock market historical average)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19"/>
          <p:cNvSpPr/>
          <p:nvPr/>
        </p:nvSpPr>
        <p:spPr>
          <a:xfrm>
            <a:off x="4251960" y="1999656"/>
            <a:ext cx="4617600" cy="777300"/>
          </a:xfrm>
          <a:prstGeom prst="rect">
            <a:avLst/>
          </a:prstGeom>
          <a:solidFill>
            <a:srgbClr val="EEF6F8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" name="Google Shape;399;p19"/>
          <p:cNvSpPr/>
          <p:nvPr/>
        </p:nvSpPr>
        <p:spPr>
          <a:xfrm>
            <a:off x="4251960" y="2031731"/>
            <a:ext cx="54900" cy="777300"/>
          </a:xfrm>
          <a:prstGeom prst="rect">
            <a:avLst/>
          </a:prstGeom>
          <a:solidFill>
            <a:srgbClr val="C89B3C"/>
          </a:solidFill>
          <a:ln cap="flat" cmpd="sng" w="12700">
            <a:solidFill>
              <a:srgbClr val="C89B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p19"/>
          <p:cNvSpPr/>
          <p:nvPr/>
        </p:nvSpPr>
        <p:spPr>
          <a:xfrm>
            <a:off x="4407408" y="2068270"/>
            <a:ext cx="4343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TFSA — Tax-Free Savings Account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p19"/>
          <p:cNvSpPr/>
          <p:nvPr/>
        </p:nvSpPr>
        <p:spPr>
          <a:xfrm>
            <a:off x="4407408" y="2365416"/>
            <a:ext cx="43434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950"/>
              <a:buFont typeface="Trebuchet MS"/>
              <a:buNone/>
            </a:pPr>
            <a:r>
              <a:rPr b="0" i="0" lang="en-US" sz="9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Any Canadian 18+ can open one. Your money grows TAX-FREE. Contribute up to $7,000/year (2024). Best place to start.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p19"/>
          <p:cNvSpPr/>
          <p:nvPr/>
        </p:nvSpPr>
        <p:spPr>
          <a:xfrm>
            <a:off x="4251960" y="2885181"/>
            <a:ext cx="4617600" cy="777300"/>
          </a:xfrm>
          <a:prstGeom prst="rect">
            <a:avLst/>
          </a:prstGeom>
          <a:solidFill>
            <a:srgbClr val="EEF6F8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" name="Google Shape;403;p19"/>
          <p:cNvSpPr/>
          <p:nvPr/>
        </p:nvSpPr>
        <p:spPr>
          <a:xfrm>
            <a:off x="4251960" y="3159256"/>
            <a:ext cx="54900" cy="777300"/>
          </a:xfrm>
          <a:prstGeom prst="rect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19"/>
          <p:cNvSpPr/>
          <p:nvPr/>
        </p:nvSpPr>
        <p:spPr>
          <a:xfrm>
            <a:off x="4407408" y="2958333"/>
            <a:ext cx="4343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GICs — Guaranteed Investment Certificates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Google Shape;405;p19"/>
          <p:cNvSpPr/>
          <p:nvPr/>
        </p:nvSpPr>
        <p:spPr>
          <a:xfrm>
            <a:off x="4407408" y="3250941"/>
            <a:ext cx="43434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950"/>
              <a:buFont typeface="Trebuchet MS"/>
              <a:buNone/>
            </a:pPr>
            <a:r>
              <a:rPr b="0" i="0" lang="en-US" sz="9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Lock in money for 1–5 years at a guaranteed </a:t>
            </a:r>
            <a:r>
              <a:rPr lang="en-US" sz="950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3-4</a:t>
            </a:r>
            <a:r>
              <a:rPr b="0" i="0" lang="en-US" sz="9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% rate. Zero risk — your money is 100% protected. Perfect first investment.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p19"/>
          <p:cNvSpPr/>
          <p:nvPr/>
        </p:nvSpPr>
        <p:spPr>
          <a:xfrm>
            <a:off x="4251960" y="3799581"/>
            <a:ext cx="4617600" cy="777300"/>
          </a:xfrm>
          <a:prstGeom prst="rect">
            <a:avLst/>
          </a:prstGeom>
          <a:solidFill>
            <a:srgbClr val="EEF6F8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7" name="Google Shape;407;p19"/>
          <p:cNvSpPr/>
          <p:nvPr/>
        </p:nvSpPr>
        <p:spPr>
          <a:xfrm>
            <a:off x="4251960" y="4073656"/>
            <a:ext cx="54900" cy="777300"/>
          </a:xfrm>
          <a:prstGeom prst="rect">
            <a:avLst/>
          </a:prstGeom>
          <a:solidFill>
            <a:srgbClr val="2A8FA3"/>
          </a:solidFill>
          <a:ln cap="flat" cmpd="sng" w="12700">
            <a:solidFill>
              <a:srgbClr val="2A8FA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8" name="Google Shape;408;p19"/>
          <p:cNvSpPr/>
          <p:nvPr/>
        </p:nvSpPr>
        <p:spPr>
          <a:xfrm>
            <a:off x="4407408" y="3872733"/>
            <a:ext cx="4343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ETFs — Exchange-Traded Funds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9" name="Google Shape;409;p19"/>
          <p:cNvSpPr/>
          <p:nvPr/>
        </p:nvSpPr>
        <p:spPr>
          <a:xfrm>
            <a:off x="4407408" y="4165341"/>
            <a:ext cx="43434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950"/>
              <a:buFont typeface="Trebuchet MS"/>
              <a:buNone/>
            </a:pPr>
            <a:r>
              <a:rPr b="0" i="0" lang="en-US" sz="9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A basket of many stocks in one purchase. Lower risk than individual stocks. Apps like Wealthsimple let you start with literally $1.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0" name="Google Shape;410;p19"/>
          <p:cNvSpPr/>
          <p:nvPr/>
        </p:nvSpPr>
        <p:spPr>
          <a:xfrm>
            <a:off x="4297960" y="1114131"/>
            <a:ext cx="4617600" cy="777300"/>
          </a:xfrm>
          <a:prstGeom prst="rect">
            <a:avLst/>
          </a:prstGeom>
          <a:solidFill>
            <a:srgbClr val="EEF6F8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19"/>
          <p:cNvSpPr/>
          <p:nvPr/>
        </p:nvSpPr>
        <p:spPr>
          <a:xfrm>
            <a:off x="4251960" y="1114131"/>
            <a:ext cx="54900" cy="777300"/>
          </a:xfrm>
          <a:prstGeom prst="rect">
            <a:avLst/>
          </a:prstGeom>
          <a:solidFill>
            <a:srgbClr val="2E7D5E"/>
          </a:solidFill>
          <a:ln cap="flat" cmpd="sng" w="12700">
            <a:solidFill>
              <a:srgbClr val="2E7D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2" name="Google Shape;412;p19"/>
          <p:cNvSpPr/>
          <p:nvPr/>
        </p:nvSpPr>
        <p:spPr>
          <a:xfrm>
            <a:off x="4288658" y="1251370"/>
            <a:ext cx="4343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RRSP — Registered Retirement Savings Plan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19"/>
          <p:cNvSpPr/>
          <p:nvPr/>
        </p:nvSpPr>
        <p:spPr>
          <a:xfrm>
            <a:off x="4288658" y="1511965"/>
            <a:ext cx="43434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950"/>
              <a:buFont typeface="Trebuchet MS"/>
              <a:buNone/>
            </a:pPr>
            <a:r>
              <a:rPr b="0" i="0" lang="en-US" sz="9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Contributions reduce your taxable income this year. Tax is paid only when you withdraw in retirement (when you're in a lower bracket).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EF6F8"/>
        </a:solidFill>
      </p:bgPr>
    </p:bg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2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3D48"/>
          </a:solidFill>
          <a:ln cap="flat" cmpd="sng" w="12700">
            <a:solidFill>
              <a:srgbClr val="0D3D4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p20"/>
          <p:cNvSpPr/>
          <p:nvPr/>
        </p:nvSpPr>
        <p:spPr>
          <a:xfrm>
            <a:off x="457200" y="182880"/>
            <a:ext cx="822960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Your First 5 Investment Steps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1" name="Google Shape;421;p20"/>
          <p:cNvSpPr/>
          <p:nvPr/>
        </p:nvSpPr>
        <p:spPr>
          <a:xfrm>
            <a:off x="274320" y="1115568"/>
            <a:ext cx="8595360" cy="6858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2" name="Google Shape;422;p20"/>
          <p:cNvSpPr/>
          <p:nvPr/>
        </p:nvSpPr>
        <p:spPr>
          <a:xfrm>
            <a:off x="320040" y="1207008"/>
            <a:ext cx="502920" cy="502920"/>
          </a:xfrm>
          <a:prstGeom prst="ellipse">
            <a:avLst/>
          </a:prstGeom>
          <a:solidFill>
            <a:srgbClr val="B85042"/>
          </a:solidFill>
          <a:ln cap="flat" cmpd="sng" w="12700">
            <a:solidFill>
              <a:srgbClr val="B850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3" name="Google Shape;423;p20"/>
          <p:cNvSpPr/>
          <p:nvPr/>
        </p:nvSpPr>
        <p:spPr>
          <a:xfrm>
            <a:off x="320040" y="1207008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Georgia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1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20"/>
          <p:cNvSpPr/>
          <p:nvPr/>
        </p:nvSpPr>
        <p:spPr>
          <a:xfrm>
            <a:off x="960120" y="1188720"/>
            <a:ext cx="39319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3D48"/>
              </a:buClr>
              <a:buSzPts val="1150"/>
              <a:buFont typeface="Trebuchet MS"/>
              <a:buNone/>
            </a:pPr>
            <a:r>
              <a:rPr b="1" i="0" lang="en-US" sz="1150" u="none" cap="none" strike="noStrike">
                <a:solidFill>
                  <a:srgbClr val="0D3D48"/>
                </a:solidFill>
                <a:latin typeface="Trebuchet MS"/>
                <a:ea typeface="Trebuchet MS"/>
                <a:cs typeface="Trebuchet MS"/>
                <a:sym typeface="Trebuchet MS"/>
              </a:rPr>
              <a:t>Pay off high-interest debt first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20"/>
          <p:cNvSpPr/>
          <p:nvPr/>
        </p:nvSpPr>
        <p:spPr>
          <a:xfrm>
            <a:off x="960120" y="1481328"/>
            <a:ext cx="77724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If your credit card charges 20% and investments earn 7–10%</a:t>
            </a:r>
            <a:r>
              <a:rPr lang="en-US" sz="1000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b="0" i="0" lang="en-US" sz="10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 paying off debt </a:t>
            </a:r>
            <a:r>
              <a:rPr lang="en-US" sz="1000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is</a:t>
            </a:r>
            <a:r>
              <a:rPr b="0" i="0" lang="en-US" sz="10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 your best investment. Clear cards before investing.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p20"/>
          <p:cNvSpPr/>
          <p:nvPr/>
        </p:nvSpPr>
        <p:spPr>
          <a:xfrm>
            <a:off x="274320" y="1911096"/>
            <a:ext cx="8595360" cy="6858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p20"/>
          <p:cNvSpPr/>
          <p:nvPr/>
        </p:nvSpPr>
        <p:spPr>
          <a:xfrm>
            <a:off x="320040" y="2002536"/>
            <a:ext cx="502920" cy="502920"/>
          </a:xfrm>
          <a:prstGeom prst="ellipse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8" name="Google Shape;428;p20"/>
          <p:cNvSpPr/>
          <p:nvPr/>
        </p:nvSpPr>
        <p:spPr>
          <a:xfrm>
            <a:off x="320040" y="2002536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Georgia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2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9" name="Google Shape;429;p20"/>
          <p:cNvSpPr/>
          <p:nvPr/>
        </p:nvSpPr>
        <p:spPr>
          <a:xfrm>
            <a:off x="960120" y="1984248"/>
            <a:ext cx="39319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3D48"/>
              </a:buClr>
              <a:buSzPts val="1150"/>
              <a:buFont typeface="Trebuchet MS"/>
              <a:buNone/>
            </a:pPr>
            <a:r>
              <a:rPr b="1" i="0" lang="en-US" sz="1150" u="none" cap="none" strike="noStrike">
                <a:solidFill>
                  <a:srgbClr val="0D3D48"/>
                </a:solidFill>
                <a:latin typeface="Trebuchet MS"/>
                <a:ea typeface="Trebuchet MS"/>
                <a:cs typeface="Trebuchet MS"/>
                <a:sym typeface="Trebuchet MS"/>
              </a:rPr>
              <a:t>Open a TFSA at your bank or Wealthsimple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p20"/>
          <p:cNvSpPr/>
          <p:nvPr/>
        </p:nvSpPr>
        <p:spPr>
          <a:xfrm>
            <a:off x="960120" y="2276856"/>
            <a:ext cx="77724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Free to open. No minimum at Wealthsimple. Go to wealthsimple.com or walk into your bank and say 'I want to open a TFSA.'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1" name="Google Shape;431;p20"/>
          <p:cNvSpPr/>
          <p:nvPr/>
        </p:nvSpPr>
        <p:spPr>
          <a:xfrm>
            <a:off x="274320" y="2706624"/>
            <a:ext cx="8595360" cy="6858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2" name="Google Shape;432;p20"/>
          <p:cNvSpPr/>
          <p:nvPr/>
        </p:nvSpPr>
        <p:spPr>
          <a:xfrm>
            <a:off x="320040" y="2798064"/>
            <a:ext cx="502920" cy="502920"/>
          </a:xfrm>
          <a:prstGeom prst="ellipse">
            <a:avLst/>
          </a:prstGeom>
          <a:solidFill>
            <a:srgbClr val="2A8FA3"/>
          </a:solidFill>
          <a:ln cap="flat" cmpd="sng" w="12700">
            <a:solidFill>
              <a:srgbClr val="2A8FA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3" name="Google Shape;433;p20"/>
          <p:cNvSpPr/>
          <p:nvPr/>
        </p:nvSpPr>
        <p:spPr>
          <a:xfrm>
            <a:off x="320040" y="2798064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Georgia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3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4" name="Google Shape;434;p20"/>
          <p:cNvSpPr/>
          <p:nvPr/>
        </p:nvSpPr>
        <p:spPr>
          <a:xfrm>
            <a:off x="960120" y="2779776"/>
            <a:ext cx="39319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3D48"/>
              </a:buClr>
              <a:buSzPts val="1150"/>
              <a:buFont typeface="Trebuchet MS"/>
              <a:buNone/>
            </a:pPr>
            <a:r>
              <a:rPr b="1" i="0" lang="en-US" sz="1150" u="none" cap="none" strike="noStrike">
                <a:solidFill>
                  <a:srgbClr val="0D3D48"/>
                </a:solidFill>
                <a:latin typeface="Trebuchet MS"/>
                <a:ea typeface="Trebuchet MS"/>
                <a:cs typeface="Trebuchet MS"/>
                <a:sym typeface="Trebuchet MS"/>
              </a:rPr>
              <a:t>Start with a GIC or all-in-one ETF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5" name="Google Shape;435;p20"/>
          <p:cNvSpPr/>
          <p:nvPr/>
        </p:nvSpPr>
        <p:spPr>
          <a:xfrm>
            <a:off x="960120" y="3072384"/>
            <a:ext cx="77724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Ask for a GIC (safe, guaranteed rate) or buy XEQT or VGRO</a:t>
            </a:r>
            <a:r>
              <a:rPr lang="en-US" sz="1000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,</a:t>
            </a:r>
            <a:r>
              <a:rPr b="0" i="0" lang="en-US" sz="10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 two beginner ETFs that hold thousands of stocks automatically.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6" name="Google Shape;436;p20"/>
          <p:cNvSpPr/>
          <p:nvPr/>
        </p:nvSpPr>
        <p:spPr>
          <a:xfrm>
            <a:off x="274320" y="3502152"/>
            <a:ext cx="8595360" cy="6858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7" name="Google Shape;437;p20"/>
          <p:cNvSpPr/>
          <p:nvPr/>
        </p:nvSpPr>
        <p:spPr>
          <a:xfrm>
            <a:off x="320040" y="3593592"/>
            <a:ext cx="502920" cy="502920"/>
          </a:xfrm>
          <a:prstGeom prst="ellipse">
            <a:avLst/>
          </a:prstGeom>
          <a:solidFill>
            <a:srgbClr val="C89B3C"/>
          </a:solidFill>
          <a:ln cap="flat" cmpd="sng" w="12700">
            <a:solidFill>
              <a:srgbClr val="C89B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8" name="Google Shape;438;p20"/>
          <p:cNvSpPr/>
          <p:nvPr/>
        </p:nvSpPr>
        <p:spPr>
          <a:xfrm>
            <a:off x="320040" y="3593592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Georgia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4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p20"/>
          <p:cNvSpPr/>
          <p:nvPr/>
        </p:nvSpPr>
        <p:spPr>
          <a:xfrm>
            <a:off x="960120" y="3575304"/>
            <a:ext cx="39319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3D48"/>
              </a:buClr>
              <a:buSzPts val="1150"/>
              <a:buFont typeface="Trebuchet MS"/>
              <a:buNone/>
            </a:pPr>
            <a:r>
              <a:rPr b="1" i="0" lang="en-US" sz="1150" u="none" cap="none" strike="noStrike">
                <a:solidFill>
                  <a:srgbClr val="0D3D48"/>
                </a:solidFill>
                <a:latin typeface="Trebuchet MS"/>
                <a:ea typeface="Trebuchet MS"/>
                <a:cs typeface="Trebuchet MS"/>
                <a:sym typeface="Trebuchet MS"/>
              </a:rPr>
              <a:t>Set up automatic contributions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20"/>
          <p:cNvSpPr/>
          <p:nvPr/>
        </p:nvSpPr>
        <p:spPr>
          <a:xfrm>
            <a:off x="960120" y="3867912"/>
            <a:ext cx="77724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Even $10/month. Automate it on payday so it happens before you can spend it. Increase when you can</a:t>
            </a:r>
            <a:r>
              <a:rPr lang="en-US" sz="1000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,</a:t>
            </a:r>
            <a:r>
              <a:rPr b="0" i="0" lang="en-US" sz="10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 even by $5 at a time.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1" name="Google Shape;441;p20"/>
          <p:cNvSpPr/>
          <p:nvPr/>
        </p:nvSpPr>
        <p:spPr>
          <a:xfrm>
            <a:off x="274320" y="4297680"/>
            <a:ext cx="8595360" cy="6858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20"/>
          <p:cNvSpPr/>
          <p:nvPr/>
        </p:nvSpPr>
        <p:spPr>
          <a:xfrm>
            <a:off x="320040" y="4389120"/>
            <a:ext cx="502920" cy="502920"/>
          </a:xfrm>
          <a:prstGeom prst="ellipse">
            <a:avLst/>
          </a:prstGeom>
          <a:solidFill>
            <a:srgbClr val="2E7D5E"/>
          </a:solidFill>
          <a:ln cap="flat" cmpd="sng" w="12700">
            <a:solidFill>
              <a:srgbClr val="2E7D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3" name="Google Shape;443;p20"/>
          <p:cNvSpPr/>
          <p:nvPr/>
        </p:nvSpPr>
        <p:spPr>
          <a:xfrm>
            <a:off x="320040" y="43891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Georgia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5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4" name="Google Shape;444;p20"/>
          <p:cNvSpPr/>
          <p:nvPr/>
        </p:nvSpPr>
        <p:spPr>
          <a:xfrm>
            <a:off x="960120" y="4370832"/>
            <a:ext cx="39319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D3D48"/>
              </a:buClr>
              <a:buSzPts val="1150"/>
              <a:buFont typeface="Trebuchet MS"/>
              <a:buNone/>
            </a:pPr>
            <a:r>
              <a:rPr b="1" i="0" lang="en-US" sz="1150" u="none" cap="none" strike="noStrike">
                <a:solidFill>
                  <a:srgbClr val="0D3D48"/>
                </a:solidFill>
                <a:latin typeface="Trebuchet MS"/>
                <a:ea typeface="Trebuchet MS"/>
                <a:cs typeface="Trebuchet MS"/>
                <a:sym typeface="Trebuchet MS"/>
              </a:rPr>
              <a:t>Leave it alone and let it grow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20"/>
          <p:cNvSpPr/>
          <p:nvPr/>
        </p:nvSpPr>
        <p:spPr>
          <a:xfrm>
            <a:off x="960120" y="4663440"/>
            <a:ext cx="77724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Investing works through </a:t>
            </a:r>
            <a:r>
              <a:rPr lang="en-US" sz="1000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time</a:t>
            </a:r>
            <a:r>
              <a:rPr b="0" i="0" lang="en-US" sz="10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, not timing. Don't panic when markets drop (they always recover). </a:t>
            </a:r>
            <a:r>
              <a:rPr lang="en-US" sz="1000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Don’t check it </a:t>
            </a:r>
            <a:r>
              <a:rPr b="0" i="0" lang="en-US" sz="10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every day.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p20"/>
          <p:cNvSpPr/>
          <p:nvPr/>
        </p:nvSpPr>
        <p:spPr>
          <a:xfrm>
            <a:off x="274320" y="5074920"/>
            <a:ext cx="8595360" cy="228600"/>
          </a:xfrm>
          <a:prstGeom prst="rect">
            <a:avLst/>
          </a:prstGeom>
          <a:solidFill>
            <a:srgbClr val="EEF6F8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3D48"/>
        </a:solidFill>
      </p:bgPr>
    </p:bg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21"/>
          <p:cNvSpPr/>
          <p:nvPr/>
        </p:nvSpPr>
        <p:spPr>
          <a:xfrm>
            <a:off x="685810" y="787615"/>
            <a:ext cx="7772400" cy="292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Georgia"/>
              <a:buNone/>
            </a:pPr>
            <a:r>
              <a:rPr b="1" lang="en-US" sz="39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Q&amp;A Session </a:t>
            </a:r>
            <a:endParaRPr b="1" sz="39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Georgia"/>
              <a:buNone/>
            </a:pPr>
            <a:r>
              <a:t/>
            </a:r>
            <a:endParaRPr b="1" sz="39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Georgia"/>
              <a:buNone/>
            </a:pPr>
            <a:r>
              <a:rPr b="1" lang="en-US" sz="39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Arjun Ramanan </a:t>
            </a:r>
            <a:endParaRPr b="1" sz="39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Georgia"/>
              <a:buNone/>
            </a:pPr>
            <a:r>
              <a:rPr b="1" lang="en-US" sz="39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Investment Advisor at RBC</a:t>
            </a:r>
            <a:endParaRPr b="0" i="0" sz="3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3" name="Google Shape;453;p21"/>
          <p:cNvSpPr/>
          <p:nvPr/>
        </p:nvSpPr>
        <p:spPr>
          <a:xfrm>
            <a:off x="594360" y="4709160"/>
            <a:ext cx="77724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B3C"/>
              </a:buClr>
              <a:buSzPts val="950"/>
              <a:buFont typeface="Trebuchet MS"/>
              <a:buNone/>
            </a:pPr>
            <a:r>
              <a:rPr b="0" i="0" lang="en-US" sz="950" u="none" cap="none" strike="noStrike">
                <a:solidFill>
                  <a:srgbClr val="C89B3C"/>
                </a:solidFill>
                <a:latin typeface="Trebuchet MS"/>
                <a:ea typeface="Trebuchet MS"/>
                <a:cs typeface="Trebuchet MS"/>
                <a:sym typeface="Trebuchet MS"/>
              </a:rPr>
              <a:t>Presented by Rebloom  •  Empowering women through financial literacy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4"/>
          <p:cNvSpPr/>
          <p:nvPr/>
        </p:nvSpPr>
        <p:spPr>
          <a:xfrm>
            <a:off x="457200" y="182880"/>
            <a:ext cx="822960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What Does "Break the Cycle" Mean?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4"/>
          <p:cNvSpPr/>
          <p:nvPr/>
        </p:nvSpPr>
        <p:spPr>
          <a:xfrm>
            <a:off x="548640" y="1188720"/>
            <a:ext cx="80467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A70"/>
              </a:buClr>
              <a:buSzPts val="1300"/>
              <a:buFont typeface="Trebuchet MS"/>
              <a:buNone/>
            </a:pPr>
            <a:r>
              <a:rPr b="0" i="1" lang="en-US" sz="1300" u="none" cap="none" strike="noStrike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Debt is one of the most powerful tools used to keep women financially dependent.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A70"/>
              </a:buClr>
              <a:buSzPts val="1300"/>
              <a:buFont typeface="Trebuchet MS"/>
              <a:buNone/>
            </a:pPr>
            <a:r>
              <a:rPr b="0" i="1" lang="en-US" sz="1300" u="none" cap="none" strike="noStrike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Today we learn how to recognize it, </a:t>
            </a:r>
            <a:r>
              <a:rPr i="1" lang="en-US" sz="1300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control </a:t>
            </a:r>
            <a:r>
              <a:rPr b="0" i="1" lang="en-US" sz="1300" u="none" cap="none" strike="noStrike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it, and build beyond it.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4"/>
          <p:cNvSpPr/>
          <p:nvPr/>
        </p:nvSpPr>
        <p:spPr>
          <a:xfrm>
            <a:off x="274320" y="1920240"/>
            <a:ext cx="2651760" cy="2834640"/>
          </a:xfrm>
          <a:prstGeom prst="rect">
            <a:avLst/>
          </a:prstGeom>
          <a:solidFill>
            <a:srgbClr val="EEF6F8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4"/>
          <p:cNvSpPr/>
          <p:nvPr/>
        </p:nvSpPr>
        <p:spPr>
          <a:xfrm>
            <a:off x="274320" y="1920240"/>
            <a:ext cx="2651760" cy="502920"/>
          </a:xfrm>
          <a:prstGeom prst="rect">
            <a:avLst/>
          </a:prstGeom>
          <a:solidFill>
            <a:srgbClr val="B85042"/>
          </a:solidFill>
          <a:ln cap="flat" cmpd="sng" w="12700">
            <a:solidFill>
              <a:srgbClr val="B850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4"/>
          <p:cNvSpPr/>
          <p:nvPr/>
        </p:nvSpPr>
        <p:spPr>
          <a:xfrm>
            <a:off x="1280160" y="2578608"/>
            <a:ext cx="640080" cy="640080"/>
          </a:xfrm>
          <a:prstGeom prst="ellipse">
            <a:avLst/>
          </a:prstGeom>
          <a:solidFill>
            <a:srgbClr val="B85042"/>
          </a:solidFill>
          <a:ln cap="flat" cmpd="sng" w="12700">
            <a:solidFill>
              <a:srgbClr val="B850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4"/>
          <p:cNvSpPr/>
          <p:nvPr/>
        </p:nvSpPr>
        <p:spPr>
          <a:xfrm>
            <a:off x="1280160" y="2578608"/>
            <a:ext cx="6400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Georgia"/>
              <a:buNone/>
            </a:pPr>
            <a:r>
              <a:rPr b="1" i="0" lang="en-US" sz="2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1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4"/>
          <p:cNvSpPr/>
          <p:nvPr/>
        </p:nvSpPr>
        <p:spPr>
          <a:xfrm>
            <a:off x="320040" y="1965960"/>
            <a:ext cx="25603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Recognize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4"/>
          <p:cNvSpPr/>
          <p:nvPr/>
        </p:nvSpPr>
        <p:spPr>
          <a:xfrm>
            <a:off x="365760" y="3291840"/>
            <a:ext cx="24688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5042"/>
              </a:buClr>
              <a:buSzPts val="1050"/>
              <a:buFont typeface="Trebuchet MS"/>
              <a:buNone/>
            </a:pPr>
            <a:r>
              <a:rPr b="1" i="0" lang="en-US" sz="1050" u="none" cap="none" strike="noStrike">
                <a:solidFill>
                  <a:srgbClr val="B85042"/>
                </a:solidFill>
                <a:latin typeface="Trebuchet MS"/>
                <a:ea typeface="Trebuchet MS"/>
                <a:cs typeface="Trebuchet MS"/>
                <a:sym typeface="Trebuchet MS"/>
              </a:rPr>
              <a:t>Debt traps &amp; warning signs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4"/>
          <p:cNvSpPr/>
          <p:nvPr/>
        </p:nvSpPr>
        <p:spPr>
          <a:xfrm>
            <a:off x="384048" y="3611880"/>
            <a:ext cx="2432304" cy="1051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Payday loans, credit card minimums, buy-now-pay-later schemes — understanding how these work is the first step out.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4"/>
          <p:cNvSpPr/>
          <p:nvPr/>
        </p:nvSpPr>
        <p:spPr>
          <a:xfrm>
            <a:off x="3200400" y="1920240"/>
            <a:ext cx="2651760" cy="2834640"/>
          </a:xfrm>
          <a:prstGeom prst="rect">
            <a:avLst/>
          </a:prstGeom>
          <a:solidFill>
            <a:srgbClr val="EEF6F8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4"/>
          <p:cNvSpPr/>
          <p:nvPr/>
        </p:nvSpPr>
        <p:spPr>
          <a:xfrm>
            <a:off x="3200400" y="1920240"/>
            <a:ext cx="2651760" cy="502920"/>
          </a:xfrm>
          <a:prstGeom prst="rect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4"/>
          <p:cNvSpPr/>
          <p:nvPr/>
        </p:nvSpPr>
        <p:spPr>
          <a:xfrm>
            <a:off x="4206240" y="2578608"/>
            <a:ext cx="640080" cy="640080"/>
          </a:xfrm>
          <a:prstGeom prst="ellipse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4"/>
          <p:cNvSpPr/>
          <p:nvPr/>
        </p:nvSpPr>
        <p:spPr>
          <a:xfrm>
            <a:off x="4206240" y="2578608"/>
            <a:ext cx="6400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Georgia"/>
              <a:buNone/>
            </a:pPr>
            <a:r>
              <a:rPr b="1" i="0" lang="en-US" sz="2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2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4"/>
          <p:cNvSpPr/>
          <p:nvPr/>
        </p:nvSpPr>
        <p:spPr>
          <a:xfrm>
            <a:off x="3246120" y="1965960"/>
            <a:ext cx="25603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rebuchet MS"/>
              <a:buNone/>
            </a:pPr>
            <a:r>
              <a:rPr b="1" lang="en-US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Control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4"/>
          <p:cNvSpPr/>
          <p:nvPr/>
        </p:nvSpPr>
        <p:spPr>
          <a:xfrm>
            <a:off x="3291840" y="3291840"/>
            <a:ext cx="24688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050"/>
              <a:buFont typeface="Trebuchet MS"/>
              <a:buNone/>
            </a:pPr>
            <a:r>
              <a:rPr b="1" i="0" lang="en-US" sz="105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Practical strategies to get free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4"/>
          <p:cNvSpPr/>
          <p:nvPr/>
        </p:nvSpPr>
        <p:spPr>
          <a:xfrm>
            <a:off x="3310128" y="3611880"/>
            <a:ext cx="2432304" cy="1051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Credit cards, OSAP, high-interest traps — concrete steps to reduce what you ow</a:t>
            </a:r>
            <a:r>
              <a:rPr lang="en-US" sz="1000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e</a:t>
            </a:r>
            <a:r>
              <a:rPr b="0" i="0" lang="en-US" sz="10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4"/>
          <p:cNvSpPr/>
          <p:nvPr/>
        </p:nvSpPr>
        <p:spPr>
          <a:xfrm>
            <a:off x="6126480" y="1920240"/>
            <a:ext cx="2651760" cy="2834640"/>
          </a:xfrm>
          <a:prstGeom prst="rect">
            <a:avLst/>
          </a:prstGeom>
          <a:solidFill>
            <a:srgbClr val="EEF6F8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4"/>
          <p:cNvSpPr/>
          <p:nvPr/>
        </p:nvSpPr>
        <p:spPr>
          <a:xfrm>
            <a:off x="6126480" y="1920240"/>
            <a:ext cx="2651760" cy="502920"/>
          </a:xfrm>
          <a:prstGeom prst="rect">
            <a:avLst/>
          </a:prstGeom>
          <a:solidFill>
            <a:srgbClr val="C89B3C"/>
          </a:solidFill>
          <a:ln cap="flat" cmpd="sng" w="12700">
            <a:solidFill>
              <a:srgbClr val="C89B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4"/>
          <p:cNvSpPr/>
          <p:nvPr/>
        </p:nvSpPr>
        <p:spPr>
          <a:xfrm>
            <a:off x="7132320" y="2578608"/>
            <a:ext cx="640080" cy="640080"/>
          </a:xfrm>
          <a:prstGeom prst="ellipse">
            <a:avLst/>
          </a:prstGeom>
          <a:solidFill>
            <a:srgbClr val="C89B3C"/>
          </a:solidFill>
          <a:ln cap="flat" cmpd="sng" w="12700">
            <a:solidFill>
              <a:srgbClr val="C89B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4"/>
          <p:cNvSpPr/>
          <p:nvPr/>
        </p:nvSpPr>
        <p:spPr>
          <a:xfrm>
            <a:off x="7132320" y="2578608"/>
            <a:ext cx="6400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Georgia"/>
              <a:buNone/>
            </a:pPr>
            <a:r>
              <a:rPr b="1" i="0" lang="en-US" sz="2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3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4"/>
          <p:cNvSpPr/>
          <p:nvPr/>
        </p:nvSpPr>
        <p:spPr>
          <a:xfrm>
            <a:off x="6172200" y="1965960"/>
            <a:ext cx="25603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Build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4"/>
          <p:cNvSpPr/>
          <p:nvPr/>
        </p:nvSpPr>
        <p:spPr>
          <a:xfrm>
            <a:off x="6217920" y="3291840"/>
            <a:ext cx="24688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89B3C"/>
              </a:buClr>
              <a:buSzPts val="1050"/>
              <a:buFont typeface="Trebuchet MS"/>
              <a:buNone/>
            </a:pPr>
            <a:r>
              <a:rPr b="1" i="0" lang="en-US" sz="1050" u="none" cap="none" strike="noStrike">
                <a:solidFill>
                  <a:srgbClr val="C89B3C"/>
                </a:solidFill>
                <a:latin typeface="Trebuchet MS"/>
                <a:ea typeface="Trebuchet MS"/>
                <a:cs typeface="Trebuchet MS"/>
                <a:sym typeface="Trebuchet MS"/>
              </a:rPr>
              <a:t>Grow beyond survival mode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4"/>
          <p:cNvSpPr/>
          <p:nvPr/>
        </p:nvSpPr>
        <p:spPr>
          <a:xfrm>
            <a:off x="6236208" y="3611880"/>
            <a:ext cx="2432304" cy="1051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Once debt is under control, your money starts working FOR you. Savings, investing, and financial autonomy.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4"/>
          <p:cNvSpPr/>
          <p:nvPr/>
        </p:nvSpPr>
        <p:spPr>
          <a:xfrm>
            <a:off x="2926080" y="2377440"/>
            <a:ext cx="182880" cy="54864"/>
          </a:xfrm>
          <a:prstGeom prst="rect">
            <a:avLst/>
          </a:prstGeom>
          <a:solidFill>
            <a:srgbClr val="5A6A70"/>
          </a:solidFill>
          <a:ln cap="flat" cmpd="sng" w="12700">
            <a:solidFill>
              <a:srgbClr val="5A6A7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/>
          <p:nvPr/>
        </p:nvSpPr>
        <p:spPr>
          <a:xfrm>
            <a:off x="5852160" y="2377440"/>
            <a:ext cx="182880" cy="54864"/>
          </a:xfrm>
          <a:prstGeom prst="rect">
            <a:avLst/>
          </a:prstGeom>
          <a:solidFill>
            <a:srgbClr val="5A6A70"/>
          </a:solidFill>
          <a:ln cap="flat" cmpd="sng" w="12700">
            <a:solidFill>
              <a:srgbClr val="5A6A7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4"/>
          <p:cNvSpPr txBox="1"/>
          <p:nvPr/>
        </p:nvSpPr>
        <p:spPr>
          <a:xfrm>
            <a:off x="8034125" y="641900"/>
            <a:ext cx="3000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C89B3C"/>
                </a:solidFill>
                <a:latin typeface="Trebuchet MS"/>
                <a:ea typeface="Trebuchet MS"/>
                <a:cs typeface="Trebuchet MS"/>
                <a:sym typeface="Trebuchet MS"/>
              </a:rPr>
              <a:t>@</a:t>
            </a:r>
            <a:r>
              <a:rPr lang="en-US" sz="1000">
                <a:solidFill>
                  <a:srgbClr val="C89B3C"/>
                </a:solidFill>
                <a:latin typeface="Trebuchet MS"/>
                <a:ea typeface="Trebuchet MS"/>
                <a:cs typeface="Trebuchet MS"/>
                <a:sym typeface="Trebuchet MS"/>
              </a:rPr>
              <a:t>Rebloom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EF6F8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5"/>
          <p:cNvSpPr/>
          <p:nvPr/>
        </p:nvSpPr>
        <p:spPr>
          <a:xfrm>
            <a:off x="0" y="0"/>
            <a:ext cx="2743200" cy="5143500"/>
          </a:xfrm>
          <a:prstGeom prst="rect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5"/>
          <p:cNvSpPr/>
          <p:nvPr/>
        </p:nvSpPr>
        <p:spPr>
          <a:xfrm>
            <a:off x="182880" y="548640"/>
            <a:ext cx="237744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</a:pPr>
            <a:r>
              <a:rPr b="1" i="0" lang="en-US" sz="3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Today's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</a:pPr>
            <a:r>
              <a:rPr b="1" i="0" lang="en-US" sz="3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Roadmap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5"/>
          <p:cNvSpPr/>
          <p:nvPr/>
        </p:nvSpPr>
        <p:spPr>
          <a:xfrm>
            <a:off x="2926080" y="274320"/>
            <a:ext cx="5943600" cy="749808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5"/>
          <p:cNvSpPr/>
          <p:nvPr/>
        </p:nvSpPr>
        <p:spPr>
          <a:xfrm>
            <a:off x="2926080" y="274320"/>
            <a:ext cx="54864" cy="749808"/>
          </a:xfrm>
          <a:prstGeom prst="rect">
            <a:avLst/>
          </a:prstGeom>
          <a:solidFill>
            <a:srgbClr val="C89B3C"/>
          </a:solidFill>
          <a:ln cap="flat" cmpd="sng" w="12700">
            <a:solidFill>
              <a:srgbClr val="C89B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5"/>
          <p:cNvSpPr/>
          <p:nvPr/>
        </p:nvSpPr>
        <p:spPr>
          <a:xfrm>
            <a:off x="3063240" y="320040"/>
            <a:ext cx="82296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B3C"/>
              </a:buClr>
              <a:buSzPts val="750"/>
              <a:buFont typeface="Trebuchet MS"/>
              <a:buNone/>
            </a:pPr>
            <a:r>
              <a:rPr b="1" i="0" lang="en-US" sz="750" u="none" cap="none" strike="noStrike">
                <a:solidFill>
                  <a:srgbClr val="C89B3C"/>
                </a:solidFill>
                <a:latin typeface="Trebuchet MS"/>
                <a:ea typeface="Trebuchet MS"/>
                <a:cs typeface="Trebuchet MS"/>
                <a:sym typeface="Trebuchet MS"/>
              </a:rPr>
              <a:t>PART 1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5"/>
          <p:cNvSpPr/>
          <p:nvPr/>
        </p:nvSpPr>
        <p:spPr>
          <a:xfrm>
            <a:off x="3931920" y="329184"/>
            <a:ext cx="47548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3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How Debt Traps Work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5"/>
          <p:cNvSpPr/>
          <p:nvPr/>
        </p:nvSpPr>
        <p:spPr>
          <a:xfrm>
            <a:off x="3931920" y="658368"/>
            <a:ext cx="47548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A70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Understanding the cycle before we break it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5"/>
          <p:cNvSpPr/>
          <p:nvPr/>
        </p:nvSpPr>
        <p:spPr>
          <a:xfrm>
            <a:off x="2926080" y="1188720"/>
            <a:ext cx="5943600" cy="749808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5"/>
          <p:cNvSpPr/>
          <p:nvPr/>
        </p:nvSpPr>
        <p:spPr>
          <a:xfrm>
            <a:off x="2926080" y="1188720"/>
            <a:ext cx="54864" cy="749808"/>
          </a:xfrm>
          <a:prstGeom prst="rect">
            <a:avLst/>
          </a:prstGeom>
          <a:solidFill>
            <a:srgbClr val="C89B3C"/>
          </a:solidFill>
          <a:ln cap="flat" cmpd="sng" w="12700">
            <a:solidFill>
              <a:srgbClr val="C89B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5"/>
          <p:cNvSpPr/>
          <p:nvPr/>
        </p:nvSpPr>
        <p:spPr>
          <a:xfrm>
            <a:off x="3063240" y="1234440"/>
            <a:ext cx="82296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B3C"/>
              </a:buClr>
              <a:buSzPts val="750"/>
              <a:buFont typeface="Trebuchet MS"/>
              <a:buNone/>
            </a:pPr>
            <a:r>
              <a:rPr b="1" i="0" lang="en-US" sz="750" u="none" cap="none" strike="noStrike">
                <a:solidFill>
                  <a:srgbClr val="C89B3C"/>
                </a:solidFill>
                <a:latin typeface="Trebuchet MS"/>
                <a:ea typeface="Trebuchet MS"/>
                <a:cs typeface="Trebuchet MS"/>
                <a:sym typeface="Trebuchet MS"/>
              </a:rPr>
              <a:t>PART 2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5"/>
          <p:cNvSpPr/>
          <p:nvPr/>
        </p:nvSpPr>
        <p:spPr>
          <a:xfrm>
            <a:off x="3931920" y="1243584"/>
            <a:ext cx="47548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3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Trimming Credit Card Debt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5"/>
          <p:cNvSpPr/>
          <p:nvPr/>
        </p:nvSpPr>
        <p:spPr>
          <a:xfrm>
            <a:off x="3931920" y="1572768"/>
            <a:ext cx="47548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A70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Practical steps to reduce what you owe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5"/>
          <p:cNvSpPr/>
          <p:nvPr/>
        </p:nvSpPr>
        <p:spPr>
          <a:xfrm>
            <a:off x="2926080" y="2103120"/>
            <a:ext cx="5943600" cy="749808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5"/>
          <p:cNvSpPr/>
          <p:nvPr/>
        </p:nvSpPr>
        <p:spPr>
          <a:xfrm>
            <a:off x="2926080" y="2103120"/>
            <a:ext cx="54864" cy="749808"/>
          </a:xfrm>
          <a:prstGeom prst="rect">
            <a:avLst/>
          </a:prstGeom>
          <a:solidFill>
            <a:srgbClr val="C89B3C"/>
          </a:solidFill>
          <a:ln cap="flat" cmpd="sng" w="12700">
            <a:solidFill>
              <a:srgbClr val="C89B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5"/>
          <p:cNvSpPr/>
          <p:nvPr/>
        </p:nvSpPr>
        <p:spPr>
          <a:xfrm>
            <a:off x="3063240" y="2148840"/>
            <a:ext cx="82296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B3C"/>
              </a:buClr>
              <a:buSzPts val="750"/>
              <a:buFont typeface="Trebuchet MS"/>
              <a:buNone/>
            </a:pPr>
            <a:r>
              <a:rPr b="1" i="0" lang="en-US" sz="750" u="none" cap="none" strike="noStrike">
                <a:solidFill>
                  <a:srgbClr val="C89B3C"/>
                </a:solidFill>
                <a:latin typeface="Trebuchet MS"/>
                <a:ea typeface="Trebuchet MS"/>
                <a:cs typeface="Trebuchet MS"/>
                <a:sym typeface="Trebuchet MS"/>
              </a:rPr>
              <a:t>PART 3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5"/>
          <p:cNvSpPr/>
          <p:nvPr/>
        </p:nvSpPr>
        <p:spPr>
          <a:xfrm>
            <a:off x="3931920" y="2157984"/>
            <a:ext cx="47548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3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Managing OSAP Student Loans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5"/>
          <p:cNvSpPr/>
          <p:nvPr/>
        </p:nvSpPr>
        <p:spPr>
          <a:xfrm>
            <a:off x="3931920" y="2487168"/>
            <a:ext cx="47548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A70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Repayment options, RAP, and forgiveness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5"/>
          <p:cNvSpPr/>
          <p:nvPr/>
        </p:nvSpPr>
        <p:spPr>
          <a:xfrm>
            <a:off x="2926080" y="3017520"/>
            <a:ext cx="5943600" cy="749808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5"/>
          <p:cNvSpPr/>
          <p:nvPr/>
        </p:nvSpPr>
        <p:spPr>
          <a:xfrm>
            <a:off x="2926080" y="3017520"/>
            <a:ext cx="54864" cy="749808"/>
          </a:xfrm>
          <a:prstGeom prst="rect">
            <a:avLst/>
          </a:prstGeom>
          <a:solidFill>
            <a:srgbClr val="C89B3C"/>
          </a:solidFill>
          <a:ln cap="flat" cmpd="sng" w="12700">
            <a:solidFill>
              <a:srgbClr val="C89B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5"/>
          <p:cNvSpPr/>
          <p:nvPr/>
        </p:nvSpPr>
        <p:spPr>
          <a:xfrm>
            <a:off x="3063240" y="3063240"/>
            <a:ext cx="82296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B3C"/>
              </a:buClr>
              <a:buSzPts val="750"/>
              <a:buFont typeface="Trebuchet MS"/>
              <a:buNone/>
            </a:pPr>
            <a:r>
              <a:rPr b="1" i="0" lang="en-US" sz="750" u="none" cap="none" strike="noStrike">
                <a:solidFill>
                  <a:srgbClr val="C89B3C"/>
                </a:solidFill>
                <a:latin typeface="Trebuchet MS"/>
                <a:ea typeface="Trebuchet MS"/>
                <a:cs typeface="Trebuchet MS"/>
                <a:sym typeface="Trebuchet MS"/>
              </a:rPr>
              <a:t>PART 4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5"/>
          <p:cNvSpPr/>
          <p:nvPr/>
        </p:nvSpPr>
        <p:spPr>
          <a:xfrm>
            <a:off x="3931920" y="3072384"/>
            <a:ext cx="47548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3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Never Get Trapped Again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5"/>
          <p:cNvSpPr/>
          <p:nvPr/>
        </p:nvSpPr>
        <p:spPr>
          <a:xfrm>
            <a:off x="3931920" y="3401568"/>
            <a:ext cx="47548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A70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Building habits that keep debt away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5"/>
          <p:cNvSpPr/>
          <p:nvPr/>
        </p:nvSpPr>
        <p:spPr>
          <a:xfrm>
            <a:off x="2926080" y="3931920"/>
            <a:ext cx="5943600" cy="749808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5"/>
          <p:cNvSpPr/>
          <p:nvPr/>
        </p:nvSpPr>
        <p:spPr>
          <a:xfrm>
            <a:off x="2926080" y="3931920"/>
            <a:ext cx="54864" cy="749808"/>
          </a:xfrm>
          <a:prstGeom prst="rect">
            <a:avLst/>
          </a:prstGeom>
          <a:solidFill>
            <a:srgbClr val="C89B3C"/>
          </a:solidFill>
          <a:ln cap="flat" cmpd="sng" w="12700">
            <a:solidFill>
              <a:srgbClr val="C89B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5"/>
          <p:cNvSpPr/>
          <p:nvPr/>
        </p:nvSpPr>
        <p:spPr>
          <a:xfrm>
            <a:off x="3063240" y="3977640"/>
            <a:ext cx="82296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B3C"/>
              </a:buClr>
              <a:buSzPts val="750"/>
              <a:buFont typeface="Trebuchet MS"/>
              <a:buNone/>
            </a:pPr>
            <a:r>
              <a:rPr b="1" i="0" lang="en-US" sz="750" u="none" cap="none" strike="noStrike">
                <a:solidFill>
                  <a:srgbClr val="C89B3C"/>
                </a:solidFill>
                <a:latin typeface="Trebuchet MS"/>
                <a:ea typeface="Trebuchet MS"/>
                <a:cs typeface="Trebuchet MS"/>
                <a:sym typeface="Trebuchet MS"/>
              </a:rPr>
              <a:t>PART 5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5"/>
          <p:cNvSpPr/>
          <p:nvPr/>
        </p:nvSpPr>
        <p:spPr>
          <a:xfrm>
            <a:off x="3931920" y="3986784"/>
            <a:ext cx="47548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3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Starting to Invest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5"/>
          <p:cNvSpPr/>
          <p:nvPr/>
        </p:nvSpPr>
        <p:spPr>
          <a:xfrm>
            <a:off x="3931920" y="4315968"/>
            <a:ext cx="47548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A70"/>
              </a:buClr>
              <a:buSzPts val="1000"/>
              <a:buFont typeface="Trebuchet MS"/>
              <a:buNone/>
            </a:pPr>
            <a:r>
              <a:rPr b="0" i="0" lang="en-US" sz="1000" u="none" cap="none" strike="noStrike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Making your money grow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85042"/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"/>
          <p:cNvSpPr/>
          <p:nvPr/>
        </p:nvSpPr>
        <p:spPr>
          <a:xfrm>
            <a:off x="5943600" y="-1371600"/>
            <a:ext cx="5486400" cy="5486400"/>
          </a:xfrm>
          <a:prstGeom prst="ellipse">
            <a:avLst/>
          </a:prstGeom>
          <a:solidFill>
            <a:srgbClr val="C0392B">
              <a:alpha val="40000"/>
            </a:srgbClr>
          </a:solidFill>
          <a:ln cap="flat" cmpd="sng" w="12700">
            <a:solidFill>
              <a:srgbClr val="C0392B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6"/>
          <p:cNvSpPr/>
          <p:nvPr/>
        </p:nvSpPr>
        <p:spPr>
          <a:xfrm>
            <a:off x="640080" y="914400"/>
            <a:ext cx="457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PART 1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6"/>
          <p:cNvSpPr/>
          <p:nvPr/>
        </p:nvSpPr>
        <p:spPr>
          <a:xfrm>
            <a:off x="640080" y="1325880"/>
            <a:ext cx="7315200" cy="2011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Georgia"/>
              <a:buNone/>
            </a:pPr>
            <a:r>
              <a:rPr b="1" i="0" lang="en-US" sz="5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How Debt</a:t>
            </a:r>
            <a:endParaRPr b="0" i="0" sz="5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Georgia"/>
              <a:buNone/>
            </a:pPr>
            <a:r>
              <a:rPr b="1" i="0" lang="en-US" sz="5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Traps Work</a:t>
            </a:r>
            <a:endParaRPr b="0" i="0" sz="5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6"/>
          <p:cNvSpPr/>
          <p:nvPr/>
        </p:nvSpPr>
        <p:spPr>
          <a:xfrm>
            <a:off x="640080" y="347472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Trebuchet MS"/>
              <a:buNone/>
            </a:pPr>
            <a:r>
              <a:rPr b="0" i="1" lang="en-US" sz="15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Before we break the cycle, we need to understand it.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7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B85042"/>
          </a:solidFill>
          <a:ln cap="flat" cmpd="sng" w="12700">
            <a:solidFill>
              <a:srgbClr val="B850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7"/>
          <p:cNvSpPr/>
          <p:nvPr/>
        </p:nvSpPr>
        <p:spPr>
          <a:xfrm>
            <a:off x="457200" y="182880"/>
            <a:ext cx="822960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The Debt Trap Cycle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7"/>
          <p:cNvSpPr/>
          <p:nvPr/>
        </p:nvSpPr>
        <p:spPr>
          <a:xfrm>
            <a:off x="457200" y="109728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A70"/>
              </a:buClr>
              <a:buSzPts val="1200"/>
              <a:buFont typeface="Trebuchet MS"/>
              <a:buNone/>
            </a:pPr>
            <a:r>
              <a:rPr b="0" i="1" lang="en-US" sz="1200" u="none" cap="none" strike="noStrike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Debt isn't just a money problem — it's a power problem. Here's how it keeps people stuck: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7"/>
          <p:cNvSpPr/>
          <p:nvPr/>
        </p:nvSpPr>
        <p:spPr>
          <a:xfrm>
            <a:off x="3200400" y="1554480"/>
            <a:ext cx="2011680" cy="777240"/>
          </a:xfrm>
          <a:prstGeom prst="ellipse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7"/>
          <p:cNvSpPr/>
          <p:nvPr/>
        </p:nvSpPr>
        <p:spPr>
          <a:xfrm>
            <a:off x="3200400" y="1554480"/>
            <a:ext cx="201168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rebuchet MS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Emergency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rebuchet MS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or shortfall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7"/>
          <p:cNvSpPr/>
          <p:nvPr/>
        </p:nvSpPr>
        <p:spPr>
          <a:xfrm>
            <a:off x="6217920" y="2286000"/>
            <a:ext cx="2011680" cy="777240"/>
          </a:xfrm>
          <a:prstGeom prst="ellipse">
            <a:avLst/>
          </a:prstGeom>
          <a:solidFill>
            <a:srgbClr val="F7E8E6"/>
          </a:solidFill>
          <a:ln cap="flat" cmpd="sng" w="12700">
            <a:solidFill>
              <a:srgbClr val="B85042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7"/>
          <p:cNvSpPr/>
          <p:nvPr/>
        </p:nvSpPr>
        <p:spPr>
          <a:xfrm>
            <a:off x="6217920" y="2286000"/>
            <a:ext cx="201168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5042"/>
              </a:buClr>
              <a:buSzPts val="1050"/>
              <a:buFont typeface="Trebuchet MS"/>
              <a:buNone/>
            </a:pPr>
            <a:r>
              <a:rPr b="1" i="0" lang="en-US" sz="1050" u="none" cap="none" strike="noStrike">
                <a:solidFill>
                  <a:srgbClr val="B85042"/>
                </a:solidFill>
                <a:latin typeface="Trebuchet MS"/>
                <a:ea typeface="Trebuchet MS"/>
                <a:cs typeface="Trebuchet MS"/>
                <a:sym typeface="Trebuchet MS"/>
              </a:rPr>
              <a:t>Borrow to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5042"/>
              </a:buClr>
              <a:buSzPts val="1050"/>
              <a:buFont typeface="Trebuchet MS"/>
              <a:buNone/>
            </a:pPr>
            <a:r>
              <a:rPr b="1" i="0" lang="en-US" sz="1050" u="none" cap="none" strike="noStrike">
                <a:solidFill>
                  <a:srgbClr val="B85042"/>
                </a:solidFill>
                <a:latin typeface="Trebuchet MS"/>
                <a:ea typeface="Trebuchet MS"/>
                <a:cs typeface="Trebuchet MS"/>
                <a:sym typeface="Trebuchet MS"/>
              </a:rPr>
              <a:t>survive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7"/>
          <p:cNvSpPr/>
          <p:nvPr/>
        </p:nvSpPr>
        <p:spPr>
          <a:xfrm>
            <a:off x="5486400" y="3840480"/>
            <a:ext cx="2011680" cy="777240"/>
          </a:xfrm>
          <a:prstGeom prst="ellipse">
            <a:avLst/>
          </a:prstGeom>
          <a:solidFill>
            <a:srgbClr val="F7E8E6"/>
          </a:solidFill>
          <a:ln cap="flat" cmpd="sng" w="12700">
            <a:solidFill>
              <a:srgbClr val="B85042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7"/>
          <p:cNvSpPr/>
          <p:nvPr/>
        </p:nvSpPr>
        <p:spPr>
          <a:xfrm>
            <a:off x="5486400" y="3840480"/>
            <a:ext cx="201168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5042"/>
              </a:buClr>
              <a:buSzPts val="1050"/>
              <a:buFont typeface="Trebuchet MS"/>
              <a:buNone/>
            </a:pPr>
            <a:r>
              <a:rPr b="1" i="0" lang="en-US" sz="1050" u="none" cap="none" strike="noStrike">
                <a:solidFill>
                  <a:srgbClr val="B85042"/>
                </a:solidFill>
                <a:latin typeface="Trebuchet MS"/>
                <a:ea typeface="Trebuchet MS"/>
                <a:cs typeface="Trebuchet MS"/>
                <a:sym typeface="Trebuchet MS"/>
              </a:rPr>
              <a:t>High interest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5042"/>
              </a:buClr>
              <a:buSzPts val="1050"/>
              <a:buFont typeface="Trebuchet MS"/>
              <a:buNone/>
            </a:pPr>
            <a:r>
              <a:rPr b="1" i="0" lang="en-US" sz="1050" u="none" cap="none" strike="noStrike">
                <a:solidFill>
                  <a:srgbClr val="B85042"/>
                </a:solidFill>
                <a:latin typeface="Trebuchet MS"/>
                <a:ea typeface="Trebuchet MS"/>
                <a:cs typeface="Trebuchet MS"/>
                <a:sym typeface="Trebuchet MS"/>
              </a:rPr>
              <a:t>piles up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7"/>
          <p:cNvSpPr/>
          <p:nvPr/>
        </p:nvSpPr>
        <p:spPr>
          <a:xfrm>
            <a:off x="2011680" y="4114800"/>
            <a:ext cx="2011680" cy="777240"/>
          </a:xfrm>
          <a:prstGeom prst="ellipse">
            <a:avLst/>
          </a:prstGeom>
          <a:solidFill>
            <a:srgbClr val="F7E8E6"/>
          </a:solidFill>
          <a:ln cap="flat" cmpd="sng" w="12700">
            <a:solidFill>
              <a:srgbClr val="B85042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7"/>
          <p:cNvSpPr/>
          <p:nvPr/>
        </p:nvSpPr>
        <p:spPr>
          <a:xfrm>
            <a:off x="2011680" y="4114800"/>
            <a:ext cx="2011800" cy="77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5042"/>
              </a:buClr>
              <a:buSzPts val="1050"/>
              <a:buFont typeface="Trebuchet MS"/>
              <a:buNone/>
            </a:pPr>
            <a:r>
              <a:rPr b="1" i="0" lang="en-US" sz="1050" u="none" cap="none" strike="noStrike">
                <a:solidFill>
                  <a:srgbClr val="B85042"/>
                </a:solidFill>
                <a:latin typeface="Trebuchet MS"/>
                <a:ea typeface="Trebuchet MS"/>
                <a:cs typeface="Trebuchet MS"/>
                <a:sym typeface="Trebuchet MS"/>
              </a:rPr>
              <a:t>Can only pay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5042"/>
              </a:buClr>
              <a:buSzPts val="1050"/>
              <a:buFont typeface="Trebuchet MS"/>
              <a:buNone/>
            </a:pPr>
            <a:r>
              <a:rPr b="1" i="0" lang="en-US" sz="1050" u="none" cap="none" strike="noStrike">
                <a:solidFill>
                  <a:srgbClr val="B85042"/>
                </a:solidFill>
                <a:latin typeface="Trebuchet MS"/>
                <a:ea typeface="Trebuchet MS"/>
                <a:cs typeface="Trebuchet MS"/>
                <a:sym typeface="Trebuchet MS"/>
              </a:rPr>
              <a:t>the minimum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7"/>
          <p:cNvSpPr/>
          <p:nvPr/>
        </p:nvSpPr>
        <p:spPr>
          <a:xfrm>
            <a:off x="274320" y="2560320"/>
            <a:ext cx="2011680" cy="777240"/>
          </a:xfrm>
          <a:prstGeom prst="ellipse">
            <a:avLst/>
          </a:prstGeom>
          <a:solidFill>
            <a:srgbClr val="F7E8E6"/>
          </a:solidFill>
          <a:ln cap="flat" cmpd="sng" w="12700">
            <a:solidFill>
              <a:srgbClr val="B85042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7"/>
          <p:cNvSpPr/>
          <p:nvPr/>
        </p:nvSpPr>
        <p:spPr>
          <a:xfrm>
            <a:off x="274320" y="2560320"/>
            <a:ext cx="201168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5042"/>
              </a:buClr>
              <a:buSzPts val="1050"/>
              <a:buFont typeface="Trebuchet MS"/>
              <a:buNone/>
            </a:pPr>
            <a:r>
              <a:rPr b="1" i="0" lang="en-US" sz="1050" u="none" cap="none" strike="noStrike">
                <a:solidFill>
                  <a:srgbClr val="B85042"/>
                </a:solidFill>
                <a:latin typeface="Trebuchet MS"/>
                <a:ea typeface="Trebuchet MS"/>
                <a:cs typeface="Trebuchet MS"/>
                <a:sym typeface="Trebuchet MS"/>
              </a:rPr>
              <a:t>Less money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5042"/>
              </a:buClr>
              <a:buSzPts val="1050"/>
              <a:buFont typeface="Trebuchet MS"/>
              <a:buNone/>
            </a:pPr>
            <a:r>
              <a:rPr b="1" i="0" lang="en-US" sz="1050" u="none" cap="none" strike="noStrike">
                <a:solidFill>
                  <a:srgbClr val="B85042"/>
                </a:solidFill>
                <a:latin typeface="Trebuchet MS"/>
                <a:ea typeface="Trebuchet MS"/>
                <a:cs typeface="Trebuchet MS"/>
                <a:sym typeface="Trebuchet MS"/>
              </a:rPr>
              <a:t>next month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7"/>
          <p:cNvSpPr/>
          <p:nvPr/>
        </p:nvSpPr>
        <p:spPr>
          <a:xfrm>
            <a:off x="3200400" y="2560320"/>
            <a:ext cx="2468880" cy="1371600"/>
          </a:xfrm>
          <a:prstGeom prst="ellipse">
            <a:avLst/>
          </a:prstGeom>
          <a:solidFill>
            <a:srgbClr val="B85042">
              <a:alpha val="14901"/>
            </a:srgbClr>
          </a:solidFill>
          <a:ln cap="flat" cmpd="sng" w="12700">
            <a:solidFill>
              <a:srgbClr val="B85042">
                <a:alpha val="5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7"/>
          <p:cNvSpPr/>
          <p:nvPr/>
        </p:nvSpPr>
        <p:spPr>
          <a:xfrm>
            <a:off x="3200400" y="2560320"/>
            <a:ext cx="246888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85042"/>
              </a:buClr>
              <a:buSzPts val="2200"/>
              <a:buFont typeface="Georgia"/>
              <a:buNone/>
            </a:pPr>
            <a:r>
              <a:rPr b="1" lang="en-US" sz="2200">
                <a:solidFill>
                  <a:srgbClr val="B85042"/>
                </a:solidFill>
                <a:latin typeface="Georgia"/>
                <a:ea typeface="Georgia"/>
                <a:cs typeface="Georgia"/>
                <a:sym typeface="Georgia"/>
              </a:rPr>
              <a:t>Debt Trap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7"/>
          <p:cNvSpPr/>
          <p:nvPr/>
        </p:nvSpPr>
        <p:spPr>
          <a:xfrm>
            <a:off x="8549640" y="1371600"/>
            <a:ext cx="54864" cy="3200400"/>
          </a:xfrm>
          <a:prstGeom prst="rect">
            <a:avLst/>
          </a:prstGeom>
          <a:solidFill>
            <a:srgbClr val="F5EFE6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7"/>
          <p:cNvSpPr/>
          <p:nvPr/>
        </p:nvSpPr>
        <p:spPr>
          <a:xfrm>
            <a:off x="365760" y="5216460"/>
            <a:ext cx="84126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85042"/>
              </a:buClr>
              <a:buSzPts val="950"/>
              <a:buFont typeface="Trebuchet MS"/>
              <a:buNone/>
            </a:pPr>
            <a:r>
              <a:t/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EF6F8"/>
        </a:solid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B85042"/>
          </a:solidFill>
          <a:ln cap="flat" cmpd="sng" w="12700">
            <a:solidFill>
              <a:srgbClr val="B850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"/>
          <p:cNvSpPr/>
          <p:nvPr/>
        </p:nvSpPr>
        <p:spPr>
          <a:xfrm>
            <a:off x="457200" y="182880"/>
            <a:ext cx="822960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The Real Cost of Debt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8"/>
          <p:cNvSpPr/>
          <p:nvPr/>
        </p:nvSpPr>
        <p:spPr>
          <a:xfrm>
            <a:off x="457200" y="1097280"/>
            <a:ext cx="8229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A70"/>
              </a:buClr>
              <a:buSzPts val="1150"/>
              <a:buFont typeface="Trebuchet MS"/>
              <a:buNone/>
            </a:pPr>
            <a:r>
              <a:rPr b="0" i="1" lang="en-US" sz="1150" u="none" cap="none" strike="noStrike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Numbers that show why escaping debt is the most powerful financial move you can make: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8"/>
          <p:cNvSpPr/>
          <p:nvPr/>
        </p:nvSpPr>
        <p:spPr>
          <a:xfrm>
            <a:off x="274320" y="1572768"/>
            <a:ext cx="4160520" cy="150876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8"/>
          <p:cNvSpPr/>
          <p:nvPr/>
        </p:nvSpPr>
        <p:spPr>
          <a:xfrm>
            <a:off x="274320" y="1572768"/>
            <a:ext cx="64008" cy="1508760"/>
          </a:xfrm>
          <a:prstGeom prst="rect">
            <a:avLst/>
          </a:prstGeom>
          <a:solidFill>
            <a:srgbClr val="B85042"/>
          </a:solidFill>
          <a:ln cap="flat" cmpd="sng" w="12700">
            <a:solidFill>
              <a:srgbClr val="B850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8"/>
          <p:cNvSpPr/>
          <p:nvPr/>
        </p:nvSpPr>
        <p:spPr>
          <a:xfrm>
            <a:off x="334200" y="1664238"/>
            <a:ext cx="18006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85042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B85042"/>
                </a:solidFill>
                <a:latin typeface="Georgia"/>
                <a:ea typeface="Georgia"/>
                <a:cs typeface="Georgia"/>
                <a:sym typeface="Georgia"/>
              </a:rPr>
              <a:t>$3,000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8"/>
          <p:cNvSpPr/>
          <p:nvPr/>
        </p:nvSpPr>
        <p:spPr>
          <a:xfrm>
            <a:off x="457200" y="2327236"/>
            <a:ext cx="15546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A70"/>
              </a:buClr>
              <a:buSzPts val="950"/>
              <a:buFont typeface="Trebuchet MS"/>
              <a:buNone/>
            </a:pPr>
            <a:r>
              <a:rPr b="1" i="0" lang="en-US" sz="1250" u="none" cap="none" strike="noStrike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credit card balance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8"/>
          <p:cNvSpPr/>
          <p:nvPr/>
        </p:nvSpPr>
        <p:spPr>
          <a:xfrm>
            <a:off x="1965960" y="1728215"/>
            <a:ext cx="2331600" cy="123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2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Paying only the minimum payment each month (~</a:t>
            </a:r>
            <a:r>
              <a:rPr lang="en-US" sz="1200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$60</a:t>
            </a:r>
            <a:r>
              <a:rPr b="0" i="0" lang="en-US" sz="12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) at 20% interest takes over 20 years and costs $4,700+ in interest alone.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8"/>
          <p:cNvSpPr/>
          <p:nvPr/>
        </p:nvSpPr>
        <p:spPr>
          <a:xfrm>
            <a:off x="4709160" y="1572768"/>
            <a:ext cx="4160520" cy="150876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8"/>
          <p:cNvSpPr/>
          <p:nvPr/>
        </p:nvSpPr>
        <p:spPr>
          <a:xfrm>
            <a:off x="4709160" y="1572768"/>
            <a:ext cx="64008" cy="1508760"/>
          </a:xfrm>
          <a:prstGeom prst="rect">
            <a:avLst/>
          </a:prstGeom>
          <a:solidFill>
            <a:srgbClr val="B85042"/>
          </a:solidFill>
          <a:ln cap="flat" cmpd="sng" w="12700">
            <a:solidFill>
              <a:srgbClr val="B850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8"/>
          <p:cNvSpPr/>
          <p:nvPr/>
        </p:nvSpPr>
        <p:spPr>
          <a:xfrm>
            <a:off x="4892052" y="1664200"/>
            <a:ext cx="16005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85042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B85042"/>
                </a:solidFill>
                <a:latin typeface="Georgia"/>
                <a:ea typeface="Georgia"/>
                <a:cs typeface="Georgia"/>
                <a:sym typeface="Georgia"/>
              </a:rPr>
              <a:t>400%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8"/>
          <p:cNvSpPr/>
          <p:nvPr/>
        </p:nvSpPr>
        <p:spPr>
          <a:xfrm>
            <a:off x="4892040" y="2231136"/>
            <a:ext cx="15544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A6A70"/>
              </a:buClr>
              <a:buSzPts val="950"/>
              <a:buFont typeface="Trebuchet MS"/>
              <a:buNone/>
            </a:pPr>
            <a:r>
              <a:rPr b="1" i="0" lang="en-US" sz="1250" u="none" cap="none" strike="noStrike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payday</a:t>
            </a:r>
            <a:r>
              <a:rPr b="1" lang="en-US" sz="1250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b="1" i="0" lang="en-US" sz="1250" u="none" cap="none" strike="noStrike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loan rate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8"/>
          <p:cNvSpPr/>
          <p:nvPr/>
        </p:nvSpPr>
        <p:spPr>
          <a:xfrm>
            <a:off x="6400800" y="1709928"/>
            <a:ext cx="2331720" cy="123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2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Borrow $300, pay back $450 in 2 weeks. Miss the payment — fees pile on. Many people re-borrow just to cover the first loan.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8"/>
          <p:cNvSpPr/>
          <p:nvPr/>
        </p:nvSpPr>
        <p:spPr>
          <a:xfrm>
            <a:off x="274320" y="3246120"/>
            <a:ext cx="4160520" cy="150876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8"/>
          <p:cNvSpPr/>
          <p:nvPr/>
        </p:nvSpPr>
        <p:spPr>
          <a:xfrm>
            <a:off x="274320" y="3246120"/>
            <a:ext cx="64008" cy="1508760"/>
          </a:xfrm>
          <a:prstGeom prst="rect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8"/>
          <p:cNvSpPr/>
          <p:nvPr/>
        </p:nvSpPr>
        <p:spPr>
          <a:xfrm>
            <a:off x="395075" y="3337588"/>
            <a:ext cx="18006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1A5C6B"/>
                </a:solidFill>
                <a:latin typeface="Georgia"/>
                <a:ea typeface="Georgia"/>
                <a:cs typeface="Georgia"/>
                <a:sym typeface="Georgia"/>
              </a:rPr>
              <a:t>$7,500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8"/>
          <p:cNvSpPr/>
          <p:nvPr/>
        </p:nvSpPr>
        <p:spPr>
          <a:xfrm>
            <a:off x="457188" y="3994038"/>
            <a:ext cx="15546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A70"/>
              </a:buClr>
              <a:buSzPts val="950"/>
              <a:buFont typeface="Trebuchet MS"/>
              <a:buNone/>
            </a:pPr>
            <a:r>
              <a:rPr b="1" i="0" lang="en-US" sz="1250" u="none" cap="none" strike="noStrike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avg OSAP interest paid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8"/>
          <p:cNvSpPr/>
          <p:nvPr/>
        </p:nvSpPr>
        <p:spPr>
          <a:xfrm>
            <a:off x="2011885" y="3415293"/>
            <a:ext cx="2331600" cy="123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2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Without a repayment strategy, a $30,000 OSAP loan at 5% costs thousands in extra interest over the standard 10-year repayment.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8"/>
          <p:cNvSpPr/>
          <p:nvPr/>
        </p:nvSpPr>
        <p:spPr>
          <a:xfrm>
            <a:off x="4709160" y="3246120"/>
            <a:ext cx="4160520" cy="150876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8"/>
          <p:cNvSpPr/>
          <p:nvPr/>
        </p:nvSpPr>
        <p:spPr>
          <a:xfrm>
            <a:off x="4709160" y="3246120"/>
            <a:ext cx="64008" cy="1508760"/>
          </a:xfrm>
          <a:prstGeom prst="rect">
            <a:avLst/>
          </a:prstGeom>
          <a:solidFill>
            <a:srgbClr val="2E7D5E"/>
          </a:solidFill>
          <a:ln cap="flat" cmpd="sng" w="12700">
            <a:solidFill>
              <a:srgbClr val="2E7D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8"/>
          <p:cNvSpPr/>
          <p:nvPr/>
        </p:nvSpPr>
        <p:spPr>
          <a:xfrm>
            <a:off x="4892054" y="3337550"/>
            <a:ext cx="19524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7D5E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2E7D5E"/>
                </a:solidFill>
                <a:latin typeface="Georgia"/>
                <a:ea typeface="Georgia"/>
                <a:cs typeface="Georgia"/>
                <a:sym typeface="Georgia"/>
              </a:rPr>
              <a:t>1 year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8"/>
          <p:cNvSpPr/>
          <p:nvPr/>
        </p:nvSpPr>
        <p:spPr>
          <a:xfrm>
            <a:off x="4891978" y="3994051"/>
            <a:ext cx="15546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A6A70"/>
              </a:buClr>
              <a:buSzPts val="950"/>
              <a:buFont typeface="Trebuchet MS"/>
              <a:buNone/>
            </a:pPr>
            <a:r>
              <a:rPr b="1" i="0" lang="en-US" sz="1250" u="none" cap="none" strike="noStrike">
                <a:solidFill>
                  <a:srgbClr val="5A6A70"/>
                </a:solidFill>
                <a:latin typeface="Trebuchet MS"/>
                <a:ea typeface="Trebuchet MS"/>
                <a:cs typeface="Trebuchet MS"/>
                <a:sym typeface="Trebuchet MS"/>
              </a:rPr>
              <a:t>to save your first $1,000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8"/>
          <p:cNvSpPr/>
          <p:nvPr/>
        </p:nvSpPr>
        <p:spPr>
          <a:xfrm>
            <a:off x="6400800" y="3337605"/>
            <a:ext cx="2331600" cy="123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2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Putting aside just $20/week builds a $1,000 emergency fund in under a year — eliminating the need to ever borrow in a crisis.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5C6B"/>
        </a:solidFill>
      </p:bgPr>
    </p:bg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9"/>
          <p:cNvSpPr/>
          <p:nvPr/>
        </p:nvSpPr>
        <p:spPr>
          <a:xfrm>
            <a:off x="-1371600" y="2926080"/>
            <a:ext cx="5029200" cy="5029200"/>
          </a:xfrm>
          <a:prstGeom prst="ellipse">
            <a:avLst/>
          </a:prstGeom>
          <a:solidFill>
            <a:srgbClr val="0D3D48">
              <a:alpha val="45098"/>
            </a:srgbClr>
          </a:solidFill>
          <a:ln cap="flat" cmpd="sng" w="12700">
            <a:solidFill>
              <a:srgbClr val="0D3D48">
                <a:alpha val="45098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9"/>
          <p:cNvSpPr/>
          <p:nvPr/>
        </p:nvSpPr>
        <p:spPr>
          <a:xfrm>
            <a:off x="6858000" y="-914400"/>
            <a:ext cx="4114800" cy="4114800"/>
          </a:xfrm>
          <a:prstGeom prst="ellipse">
            <a:avLst/>
          </a:prstGeom>
          <a:solidFill>
            <a:srgbClr val="2A8FA3">
              <a:alpha val="40000"/>
            </a:srgbClr>
          </a:solidFill>
          <a:ln cap="flat" cmpd="sng" w="12700">
            <a:solidFill>
              <a:srgbClr val="2A8FA3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9"/>
          <p:cNvSpPr/>
          <p:nvPr/>
        </p:nvSpPr>
        <p:spPr>
          <a:xfrm>
            <a:off x="640080" y="914400"/>
            <a:ext cx="457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B3C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C89B3C"/>
                </a:solidFill>
                <a:latin typeface="Trebuchet MS"/>
                <a:ea typeface="Trebuchet MS"/>
                <a:cs typeface="Trebuchet MS"/>
                <a:sym typeface="Trebuchet MS"/>
              </a:rPr>
              <a:t>PART 2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9"/>
          <p:cNvSpPr/>
          <p:nvPr/>
        </p:nvSpPr>
        <p:spPr>
          <a:xfrm>
            <a:off x="640080" y="1325880"/>
            <a:ext cx="7772400" cy="2011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600"/>
              <a:buFont typeface="Georgia"/>
              <a:buNone/>
            </a:pPr>
            <a:r>
              <a:rPr b="1" i="0" lang="en-US" sz="4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Trimming</a:t>
            </a:r>
            <a:endParaRPr b="0" i="0" sz="4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600"/>
              <a:buFont typeface="Georgia"/>
              <a:buNone/>
            </a:pPr>
            <a:r>
              <a:rPr b="1" i="0" lang="en-US" sz="4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Credit Card Debt</a:t>
            </a:r>
            <a:endParaRPr b="0" i="0" sz="4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9"/>
          <p:cNvSpPr/>
          <p:nvPr/>
        </p:nvSpPr>
        <p:spPr>
          <a:xfrm>
            <a:off x="640080" y="3474720"/>
            <a:ext cx="7315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5EFE6"/>
              </a:buClr>
              <a:buSzPts val="1400"/>
              <a:buFont typeface="Trebuchet MS"/>
              <a:buNone/>
            </a:pPr>
            <a:r>
              <a:rPr b="0" i="1" lang="en-US" sz="1400" u="none" cap="none" strike="noStrike">
                <a:solidFill>
                  <a:srgbClr val="F5EFE6"/>
                </a:solidFill>
                <a:latin typeface="Trebuchet MS"/>
                <a:ea typeface="Trebuchet MS"/>
                <a:cs typeface="Trebuchet MS"/>
                <a:sym typeface="Trebuchet MS"/>
              </a:rPr>
              <a:t>Every dollar of interest you stop paying is a dollar that stays with you.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0"/>
          <p:cNvSpPr/>
          <p:nvPr/>
        </p:nvSpPr>
        <p:spPr>
          <a:xfrm>
            <a:off x="457200" y="182880"/>
            <a:ext cx="822960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Georgia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Understanding Your Credit Card Statement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0"/>
          <p:cNvSpPr/>
          <p:nvPr/>
        </p:nvSpPr>
        <p:spPr>
          <a:xfrm>
            <a:off x="365760" y="1097280"/>
            <a:ext cx="3657600" cy="2194500"/>
          </a:xfrm>
          <a:prstGeom prst="rect">
            <a:avLst/>
          </a:prstGeom>
          <a:solidFill>
            <a:srgbClr val="1A5C6B"/>
          </a:solidFill>
          <a:ln cap="flat" cmpd="sng" w="12700">
            <a:solidFill>
              <a:srgbClr val="0D3D48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381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0"/>
          <p:cNvSpPr/>
          <p:nvPr/>
        </p:nvSpPr>
        <p:spPr>
          <a:xfrm>
            <a:off x="502920" y="1188720"/>
            <a:ext cx="33834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B3C"/>
              </a:buClr>
              <a:buSzPts val="1000"/>
              <a:buFont typeface="Trebuchet MS"/>
              <a:buNone/>
            </a:pPr>
            <a:r>
              <a:rPr b="1" i="0" lang="en-US" sz="1000" u="none" cap="none" strike="noStrike">
                <a:solidFill>
                  <a:srgbClr val="C89B3C"/>
                </a:solidFill>
                <a:latin typeface="Trebuchet MS"/>
                <a:ea typeface="Trebuchet MS"/>
                <a:cs typeface="Trebuchet MS"/>
                <a:sym typeface="Trebuchet MS"/>
              </a:rPr>
              <a:t>CREDIT CARD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0"/>
          <p:cNvSpPr/>
          <p:nvPr/>
        </p:nvSpPr>
        <p:spPr>
          <a:xfrm>
            <a:off x="502920" y="1783080"/>
            <a:ext cx="33834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Trebuchet MS"/>
              <a:buNone/>
            </a:pPr>
            <a:r>
              <a:rPr b="0" i="0" lang="en-US" sz="16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•••• •••• •••• 4832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0"/>
          <p:cNvSpPr/>
          <p:nvPr/>
        </p:nvSpPr>
        <p:spPr>
          <a:xfrm>
            <a:off x="502920" y="2331720"/>
            <a:ext cx="33834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B84B"/>
              </a:buClr>
              <a:buSzPts val="13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E8B84B"/>
                </a:solidFill>
                <a:latin typeface="Trebuchet MS"/>
                <a:ea typeface="Trebuchet MS"/>
                <a:cs typeface="Trebuchet MS"/>
                <a:sym typeface="Trebuchet MS"/>
              </a:rPr>
              <a:t>Balance: $3,200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0"/>
          <p:cNvSpPr/>
          <p:nvPr/>
        </p:nvSpPr>
        <p:spPr>
          <a:xfrm>
            <a:off x="502920" y="2670048"/>
            <a:ext cx="33834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5EFE6"/>
              </a:buClr>
              <a:buSzPts val="950"/>
              <a:buFont typeface="Trebuchet MS"/>
              <a:buNone/>
            </a:pPr>
            <a:r>
              <a:rPr b="0" i="0" lang="en-US" sz="950" u="none" cap="none" strike="noStrike">
                <a:solidFill>
                  <a:srgbClr val="F5EFE6"/>
                </a:solidFill>
                <a:latin typeface="Trebuchet MS"/>
                <a:ea typeface="Trebuchet MS"/>
                <a:cs typeface="Trebuchet MS"/>
                <a:sym typeface="Trebuchet MS"/>
              </a:rPr>
              <a:t>Min. Payment: $64  |  Interest Rate: 20.99%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0"/>
          <p:cNvSpPr/>
          <p:nvPr/>
        </p:nvSpPr>
        <p:spPr>
          <a:xfrm>
            <a:off x="4297680" y="1143000"/>
            <a:ext cx="4572000" cy="822960"/>
          </a:xfrm>
          <a:prstGeom prst="rect">
            <a:avLst/>
          </a:prstGeom>
          <a:solidFill>
            <a:srgbClr val="EEF6F8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169" name="Google Shape;169;p10"/>
          <p:cNvSpPr/>
          <p:nvPr/>
        </p:nvSpPr>
        <p:spPr>
          <a:xfrm>
            <a:off x="4297680" y="1143000"/>
            <a:ext cx="54864" cy="822960"/>
          </a:xfrm>
          <a:prstGeom prst="rect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170" name="Google Shape;170;p10"/>
          <p:cNvSpPr/>
          <p:nvPr/>
        </p:nvSpPr>
        <p:spPr>
          <a:xfrm>
            <a:off x="4434840" y="1216152"/>
            <a:ext cx="42976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100"/>
              <a:buFont typeface="Trebuchet MS"/>
              <a:buNone/>
            </a:pPr>
            <a:r>
              <a:rPr b="1" i="0" lang="en-US" sz="12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Minimum Payment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10"/>
          <p:cNvSpPr/>
          <p:nvPr/>
        </p:nvSpPr>
        <p:spPr>
          <a:xfrm>
            <a:off x="4434840" y="1527048"/>
            <a:ext cx="4297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950"/>
              <a:buFont typeface="Trebuchet MS"/>
              <a:buNone/>
            </a:pPr>
            <a:r>
              <a:rPr b="0" i="0" lang="en-US" sz="10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Usually 2–3% of your balance. It feels manageable but it's designed to keep you in debt as long as possible.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0"/>
          <p:cNvSpPr/>
          <p:nvPr/>
        </p:nvSpPr>
        <p:spPr>
          <a:xfrm>
            <a:off x="4297680" y="2130552"/>
            <a:ext cx="4572000" cy="822960"/>
          </a:xfrm>
          <a:prstGeom prst="rect">
            <a:avLst/>
          </a:prstGeom>
          <a:solidFill>
            <a:srgbClr val="EEF6F8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173" name="Google Shape;173;p10"/>
          <p:cNvSpPr/>
          <p:nvPr/>
        </p:nvSpPr>
        <p:spPr>
          <a:xfrm>
            <a:off x="4297680" y="2130552"/>
            <a:ext cx="54864" cy="822960"/>
          </a:xfrm>
          <a:prstGeom prst="rect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174" name="Google Shape;174;p10"/>
          <p:cNvSpPr/>
          <p:nvPr/>
        </p:nvSpPr>
        <p:spPr>
          <a:xfrm>
            <a:off x="4434840" y="2203704"/>
            <a:ext cx="42976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100"/>
              <a:buFont typeface="Trebuchet MS"/>
              <a:buNone/>
            </a:pPr>
            <a:r>
              <a:rPr b="1" i="0" lang="en-US" sz="12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Interest Rate (APR)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10"/>
          <p:cNvSpPr/>
          <p:nvPr/>
        </p:nvSpPr>
        <p:spPr>
          <a:xfrm>
            <a:off x="4434840" y="2514600"/>
            <a:ext cx="4297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950"/>
              <a:buFont typeface="Trebuchet MS"/>
              <a:buNone/>
            </a:pPr>
            <a:r>
              <a:rPr b="0" i="0" lang="en-US" sz="10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How much you're charged per year. At 20.99%, a $3,200 balance costs ~$671 in interest if you only pay the minimum.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0"/>
          <p:cNvSpPr/>
          <p:nvPr/>
        </p:nvSpPr>
        <p:spPr>
          <a:xfrm>
            <a:off x="4297680" y="3118104"/>
            <a:ext cx="4572000" cy="822960"/>
          </a:xfrm>
          <a:prstGeom prst="rect">
            <a:avLst/>
          </a:prstGeom>
          <a:solidFill>
            <a:srgbClr val="EEF6F8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177" name="Google Shape;177;p10"/>
          <p:cNvSpPr/>
          <p:nvPr/>
        </p:nvSpPr>
        <p:spPr>
          <a:xfrm>
            <a:off x="4297680" y="3118104"/>
            <a:ext cx="54864" cy="822960"/>
          </a:xfrm>
          <a:prstGeom prst="rect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178" name="Google Shape;178;p10"/>
          <p:cNvSpPr/>
          <p:nvPr/>
        </p:nvSpPr>
        <p:spPr>
          <a:xfrm>
            <a:off x="4434840" y="3191256"/>
            <a:ext cx="42976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100"/>
              <a:buFont typeface="Trebuchet MS"/>
              <a:buNone/>
            </a:pPr>
            <a:r>
              <a:rPr b="1" i="0" lang="en-US" sz="12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Statement Date vs. Due Date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0"/>
          <p:cNvSpPr/>
          <p:nvPr/>
        </p:nvSpPr>
        <p:spPr>
          <a:xfrm>
            <a:off x="4434840" y="3502152"/>
            <a:ext cx="4297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950"/>
              <a:buFont typeface="Trebuchet MS"/>
              <a:buNone/>
            </a:pPr>
            <a:r>
              <a:rPr b="0" i="0" lang="en-US" sz="10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You have a window to pay before interest kicks in. Paying IN FULL before the due date = zero interest charged.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0"/>
          <p:cNvSpPr/>
          <p:nvPr/>
        </p:nvSpPr>
        <p:spPr>
          <a:xfrm>
            <a:off x="4297680" y="4105656"/>
            <a:ext cx="4572000" cy="822960"/>
          </a:xfrm>
          <a:prstGeom prst="rect">
            <a:avLst/>
          </a:prstGeom>
          <a:solidFill>
            <a:srgbClr val="EEF6F8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181" name="Google Shape;181;p10"/>
          <p:cNvSpPr/>
          <p:nvPr/>
        </p:nvSpPr>
        <p:spPr>
          <a:xfrm>
            <a:off x="4297680" y="4105656"/>
            <a:ext cx="54864" cy="822960"/>
          </a:xfrm>
          <a:prstGeom prst="rect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182" name="Google Shape;182;p10"/>
          <p:cNvSpPr/>
          <p:nvPr/>
        </p:nvSpPr>
        <p:spPr>
          <a:xfrm>
            <a:off x="4434840" y="4178808"/>
            <a:ext cx="42976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100"/>
              <a:buFont typeface="Trebuchet MS"/>
              <a:buNone/>
            </a:pPr>
            <a:r>
              <a:rPr b="1" i="0" lang="en-US" sz="12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Credit Utilization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0"/>
          <p:cNvSpPr/>
          <p:nvPr/>
        </p:nvSpPr>
        <p:spPr>
          <a:xfrm>
            <a:off x="4434840" y="4489704"/>
            <a:ext cx="4297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950"/>
              <a:buFont typeface="Trebuchet MS"/>
              <a:buNone/>
            </a:pPr>
            <a:r>
              <a:rPr b="0" i="0" lang="en-US" sz="105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Using more than 30% of your limit hurts your credit score. Lower balances = better credit = better loan rates later.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EF6F8"/>
        </a:solid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1"/>
          <p:cNvSpPr/>
          <p:nvPr/>
        </p:nvSpPr>
        <p:spPr>
          <a:xfrm>
            <a:off x="457200" y="182880"/>
            <a:ext cx="822960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Step-by-Step Action Plan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1"/>
          <p:cNvSpPr/>
          <p:nvPr/>
        </p:nvSpPr>
        <p:spPr>
          <a:xfrm>
            <a:off x="274320" y="1115568"/>
            <a:ext cx="4160520" cy="117043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192" name="Google Shape;192;p11"/>
          <p:cNvSpPr/>
          <p:nvPr/>
        </p:nvSpPr>
        <p:spPr>
          <a:xfrm>
            <a:off x="384048" y="1316736"/>
            <a:ext cx="594360" cy="594360"/>
          </a:xfrm>
          <a:prstGeom prst="ellipse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193" name="Google Shape;193;p11"/>
          <p:cNvSpPr/>
          <p:nvPr/>
        </p:nvSpPr>
        <p:spPr>
          <a:xfrm>
            <a:off x="384048" y="1316736"/>
            <a:ext cx="5943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Georgia"/>
              <a:buNone/>
            </a:pPr>
            <a:r>
              <a:rPr b="1" i="0" lang="en-US" sz="17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1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1"/>
          <p:cNvSpPr/>
          <p:nvPr/>
        </p:nvSpPr>
        <p:spPr>
          <a:xfrm>
            <a:off x="1097280" y="1207008"/>
            <a:ext cx="3200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2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List every card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11"/>
          <p:cNvSpPr/>
          <p:nvPr/>
        </p:nvSpPr>
        <p:spPr>
          <a:xfrm>
            <a:off x="1097280" y="1527048"/>
            <a:ext cx="3200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1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Write down each card: balance, interest rate, minimum payment. You can't fight what you can't see.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11"/>
          <p:cNvSpPr/>
          <p:nvPr/>
        </p:nvSpPr>
        <p:spPr>
          <a:xfrm>
            <a:off x="4709160" y="1115568"/>
            <a:ext cx="4160520" cy="117043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197" name="Google Shape;197;p11"/>
          <p:cNvSpPr/>
          <p:nvPr/>
        </p:nvSpPr>
        <p:spPr>
          <a:xfrm>
            <a:off x="4818888" y="1316736"/>
            <a:ext cx="594360" cy="594360"/>
          </a:xfrm>
          <a:prstGeom prst="ellipse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198" name="Google Shape;198;p11"/>
          <p:cNvSpPr/>
          <p:nvPr/>
        </p:nvSpPr>
        <p:spPr>
          <a:xfrm>
            <a:off x="4818888" y="1316736"/>
            <a:ext cx="5943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Georgia"/>
              <a:buNone/>
            </a:pPr>
            <a:r>
              <a:rPr b="1" i="0" lang="en-US" sz="17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2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1"/>
          <p:cNvSpPr/>
          <p:nvPr/>
        </p:nvSpPr>
        <p:spPr>
          <a:xfrm>
            <a:off x="5532120" y="1207008"/>
            <a:ext cx="3200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2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Always pay more than the minimum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1"/>
          <p:cNvSpPr/>
          <p:nvPr/>
        </p:nvSpPr>
        <p:spPr>
          <a:xfrm>
            <a:off x="5532120" y="1527048"/>
            <a:ext cx="3200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1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Even $15–20 extra per month makes a measurable difference in how fast your balance drops and how much interest you pay.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11"/>
          <p:cNvSpPr/>
          <p:nvPr/>
        </p:nvSpPr>
        <p:spPr>
          <a:xfrm>
            <a:off x="274320" y="2441448"/>
            <a:ext cx="4160520" cy="117043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202" name="Google Shape;202;p11"/>
          <p:cNvSpPr/>
          <p:nvPr/>
        </p:nvSpPr>
        <p:spPr>
          <a:xfrm>
            <a:off x="384048" y="2642616"/>
            <a:ext cx="594360" cy="594360"/>
          </a:xfrm>
          <a:prstGeom prst="ellipse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203" name="Google Shape;203;p11"/>
          <p:cNvSpPr/>
          <p:nvPr/>
        </p:nvSpPr>
        <p:spPr>
          <a:xfrm>
            <a:off x="384048" y="2642616"/>
            <a:ext cx="5943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Georgia"/>
              <a:buNone/>
            </a:pPr>
            <a:r>
              <a:rPr b="1" i="0" lang="en-US" sz="17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3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11"/>
          <p:cNvSpPr/>
          <p:nvPr/>
        </p:nvSpPr>
        <p:spPr>
          <a:xfrm>
            <a:off x="1097280" y="2532888"/>
            <a:ext cx="3200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2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Use the Avalanche Method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11"/>
          <p:cNvSpPr/>
          <p:nvPr/>
        </p:nvSpPr>
        <p:spPr>
          <a:xfrm>
            <a:off x="1097280" y="2852928"/>
            <a:ext cx="3200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1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Pay minimums on ALL cards. Throw any extra money at the HIGHEST interest card first. Once it's clear, move to the next.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11"/>
          <p:cNvSpPr/>
          <p:nvPr/>
        </p:nvSpPr>
        <p:spPr>
          <a:xfrm>
            <a:off x="4709160" y="2441448"/>
            <a:ext cx="4160520" cy="117043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207" name="Google Shape;207;p11"/>
          <p:cNvSpPr/>
          <p:nvPr/>
        </p:nvSpPr>
        <p:spPr>
          <a:xfrm>
            <a:off x="4818888" y="2642616"/>
            <a:ext cx="594360" cy="594360"/>
          </a:xfrm>
          <a:prstGeom prst="ellipse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208" name="Google Shape;208;p11"/>
          <p:cNvSpPr/>
          <p:nvPr/>
        </p:nvSpPr>
        <p:spPr>
          <a:xfrm>
            <a:off x="4818888" y="2642616"/>
            <a:ext cx="5943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Georgia"/>
              <a:buNone/>
            </a:pPr>
            <a:r>
              <a:rPr b="1" i="0" lang="en-US" sz="17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4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11"/>
          <p:cNvSpPr/>
          <p:nvPr/>
        </p:nvSpPr>
        <p:spPr>
          <a:xfrm>
            <a:off x="5532120" y="2532888"/>
            <a:ext cx="3200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2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Call and ask for a lower rate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1"/>
          <p:cNvSpPr/>
          <p:nvPr/>
        </p:nvSpPr>
        <p:spPr>
          <a:xfrm>
            <a:off x="5532120" y="2852928"/>
            <a:ext cx="3200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1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Call your credit card company and ask: 'Can you lower my interest rate?' It works more often than you'd think.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1"/>
          <p:cNvSpPr/>
          <p:nvPr/>
        </p:nvSpPr>
        <p:spPr>
          <a:xfrm>
            <a:off x="274320" y="3767328"/>
            <a:ext cx="4160520" cy="117043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212" name="Google Shape;212;p11"/>
          <p:cNvSpPr/>
          <p:nvPr/>
        </p:nvSpPr>
        <p:spPr>
          <a:xfrm>
            <a:off x="384048" y="3968496"/>
            <a:ext cx="594360" cy="594360"/>
          </a:xfrm>
          <a:prstGeom prst="ellipse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213" name="Google Shape;213;p11"/>
          <p:cNvSpPr/>
          <p:nvPr/>
        </p:nvSpPr>
        <p:spPr>
          <a:xfrm>
            <a:off x="384048" y="3968496"/>
            <a:ext cx="5943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Georgia"/>
              <a:buNone/>
            </a:pPr>
            <a:r>
              <a:rPr b="1" i="0" lang="en-US" sz="17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5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11"/>
          <p:cNvSpPr/>
          <p:nvPr/>
        </p:nvSpPr>
        <p:spPr>
          <a:xfrm>
            <a:off x="1097280" y="3858768"/>
            <a:ext cx="3200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2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Stop adding to the balance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11"/>
          <p:cNvSpPr/>
          <p:nvPr/>
        </p:nvSpPr>
        <p:spPr>
          <a:xfrm>
            <a:off x="1097280" y="4178808"/>
            <a:ext cx="3200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1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While paying down: use cash or debit for daily spending. 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1"/>
          <p:cNvSpPr/>
          <p:nvPr/>
        </p:nvSpPr>
        <p:spPr>
          <a:xfrm>
            <a:off x="4709160" y="3767328"/>
            <a:ext cx="4160520" cy="117043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5EFE6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217" name="Google Shape;217;p11"/>
          <p:cNvSpPr/>
          <p:nvPr/>
        </p:nvSpPr>
        <p:spPr>
          <a:xfrm>
            <a:off x="4818888" y="3968496"/>
            <a:ext cx="594360" cy="594360"/>
          </a:xfrm>
          <a:prstGeom prst="ellipse">
            <a:avLst/>
          </a:prstGeom>
          <a:solidFill>
            <a:srgbClr val="1A5C6B"/>
          </a:solidFill>
          <a:ln cap="flat" cmpd="sng" w="12700">
            <a:solidFill>
              <a:srgbClr val="1A5C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218" name="Google Shape;218;p11"/>
          <p:cNvSpPr/>
          <p:nvPr/>
        </p:nvSpPr>
        <p:spPr>
          <a:xfrm>
            <a:off x="4818888" y="3968496"/>
            <a:ext cx="5943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Georgia"/>
              <a:buNone/>
            </a:pPr>
            <a:r>
              <a:rPr b="1" i="0" lang="en-US" sz="17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6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11"/>
          <p:cNvSpPr/>
          <p:nvPr/>
        </p:nvSpPr>
        <p:spPr>
          <a:xfrm>
            <a:off x="5532120" y="3858768"/>
            <a:ext cx="3200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5C6B"/>
              </a:buClr>
              <a:buSzPts val="12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1A5C6B"/>
                </a:solidFill>
                <a:latin typeface="Trebuchet MS"/>
                <a:ea typeface="Trebuchet MS"/>
                <a:cs typeface="Trebuchet MS"/>
                <a:sym typeface="Trebuchet MS"/>
              </a:rPr>
              <a:t>Free help is available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1"/>
          <p:cNvSpPr/>
          <p:nvPr/>
        </p:nvSpPr>
        <p:spPr>
          <a:xfrm>
            <a:off x="5532120" y="4178808"/>
            <a:ext cx="3200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000"/>
              <a:buFont typeface="Trebuchet MS"/>
              <a:buNone/>
            </a:pPr>
            <a:r>
              <a:rPr b="0" i="0" lang="en-US" sz="11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Credit Counselling Canada offers </a:t>
            </a:r>
            <a:r>
              <a:rPr lang="en-US" sz="1100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free</a:t>
            </a:r>
            <a:r>
              <a:rPr b="0" i="0" lang="en-US" sz="1100" u="none" cap="none" strike="noStrike">
                <a:solidFill>
                  <a:srgbClr val="2D2D2D"/>
                </a:solidFill>
                <a:latin typeface="Trebuchet MS"/>
                <a:ea typeface="Trebuchet MS"/>
                <a:cs typeface="Trebuchet MS"/>
                <a:sym typeface="Trebuchet MS"/>
              </a:rPr>
              <a:t> non-profit debt counselling. They can negotiate with your creditors on your behalf.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